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3" r:id="rId4"/>
    <p:sldId id="264" r:id="rId5"/>
    <p:sldId id="262" r:id="rId6"/>
    <p:sldId id="265"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1"/>
    <p:restoredTop sz="94674"/>
  </p:normalViewPr>
  <p:slideViewPr>
    <p:cSldViewPr snapToGrid="0" snapToObjects="1">
      <p:cViewPr varScale="1">
        <p:scale>
          <a:sx n="96" d="100"/>
          <a:sy n="96" d="100"/>
        </p:scale>
        <p:origin x="10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mdfa.state.nm.us/wp-content/uploads/2024/01/FY25-Executive-Budget-Recommendation.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6" Type="http://schemas.openxmlformats.org/officeDocument/2006/relationships/hyperlink" Target="NULL" TargetMode="External"/><Relationship Id="rId7"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https://www.nmlegis.gov/Legislation/Legislation?chamber=H&amp;legType=B&amp;legNo=25&amp;year=2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mlegis.gov/Website_Tutorials?Video=MyRoundhouse" TargetMode="External"/><Relationship Id="rId4" Type="http://schemas.openxmlformats.org/officeDocument/2006/relationships/hyperlink" Target="https://www.sos.nm.gov/" TargetMode="External"/><Relationship Id="rId5" Type="http://schemas.openxmlformats.org/officeDocument/2006/relationships/hyperlink" Target="https://www.sos.nm.gov/legislation-and-lobbying/signed-chaptered-bills/" TargetMode="External"/><Relationship Id="rId1" Type="http://schemas.openxmlformats.org/officeDocument/2006/relationships/slideLayout" Target="../slideLayouts/slideLayout1.xml"/><Relationship Id="rId2" Type="http://schemas.openxmlformats.org/officeDocument/2006/relationships/hyperlink" Target="http://www.nmlegis.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nmlegis.gov/Entity/LFC/Default" TargetMode="External"/><Relationship Id="rId3" Type="http://schemas.openxmlformats.org/officeDocument/2006/relationships/hyperlink" Target="https://www.nmlegis.gov/Committee/Interim_Committee?CommitteeCode=LHH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F849B-E3E3-D04A-B69B-4EBB09675CD8}"/>
              </a:ext>
            </a:extLst>
          </p:cNvPr>
          <p:cNvSpPr>
            <a:spLocks noGrp="1"/>
          </p:cNvSpPr>
          <p:nvPr>
            <p:ph type="ctrTitle"/>
          </p:nvPr>
        </p:nvSpPr>
        <p:spPr/>
        <p:txBody>
          <a:bodyPr>
            <a:normAutofit fontScale="90000"/>
          </a:bodyPr>
          <a:lstStyle/>
          <a:p>
            <a:r>
              <a:rPr lang="en-US" dirty="0"/>
              <a:t>Albuquerque Affordable Housing Coalition</a:t>
            </a:r>
            <a:br>
              <a:rPr lang="en-US" dirty="0"/>
            </a:br>
            <a:r>
              <a:rPr lang="en-US" sz="2200" i="1" dirty="0"/>
              <a:t>January 10, 2024, Membership Meeting</a:t>
            </a:r>
            <a:br>
              <a:rPr lang="en-US" sz="2200" i="1" dirty="0"/>
            </a:br>
            <a:r>
              <a:rPr lang="en-US" sz="2200" i="1" dirty="0"/>
              <a:t>Robert Horwitz</a:t>
            </a:r>
          </a:p>
        </p:txBody>
      </p:sp>
      <p:sp>
        <p:nvSpPr>
          <p:cNvPr id="4" name="TextBox 3">
            <a:extLst>
              <a:ext uri="{FF2B5EF4-FFF2-40B4-BE49-F238E27FC236}">
                <a16:creationId xmlns:a16="http://schemas.microsoft.com/office/drawing/2014/main" xmlns="" id="{AE107B18-B1BB-454D-84CE-F6D887C4D484}"/>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Tree>
    <p:extLst>
      <p:ext uri="{BB962C8B-B14F-4D97-AF65-F5344CB8AC3E}">
        <p14:creationId xmlns:p14="http://schemas.microsoft.com/office/powerpoint/2010/main" val="33087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E107B18-B1BB-454D-84CE-F6D887C4D484}"/>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
        <p:nvSpPr>
          <p:cNvPr id="3" name="TextBox 2">
            <a:extLst>
              <a:ext uri="{FF2B5EF4-FFF2-40B4-BE49-F238E27FC236}">
                <a16:creationId xmlns:a16="http://schemas.microsoft.com/office/drawing/2014/main" xmlns="" id="{309A0F79-04F6-9540-82EE-5D50D9E1B804}"/>
              </a:ext>
            </a:extLst>
          </p:cNvPr>
          <p:cNvSpPr txBox="1"/>
          <p:nvPr/>
        </p:nvSpPr>
        <p:spPr>
          <a:xfrm>
            <a:off x="1564640" y="2214880"/>
            <a:ext cx="9347200" cy="3354765"/>
          </a:xfrm>
          <a:prstGeom prst="rect">
            <a:avLst/>
          </a:prstGeom>
          <a:noFill/>
        </p:spPr>
        <p:txBody>
          <a:bodyPr wrap="square" rtlCol="0">
            <a:spAutoFit/>
          </a:bodyPr>
          <a:lstStyle/>
          <a:p>
            <a:pPr algn="ctr"/>
            <a:r>
              <a:rPr lang="en-US" sz="3200" b="1" dirty="0"/>
              <a:t>Important Dates</a:t>
            </a:r>
          </a:p>
          <a:p>
            <a:endParaRPr lang="en-US" dirty="0"/>
          </a:p>
          <a:p>
            <a:r>
              <a:rPr lang="en-US" dirty="0"/>
              <a:t>			</a:t>
            </a:r>
            <a:r>
              <a:rPr lang="en-US" b="1" dirty="0"/>
              <a:t>January 12, 2024</a:t>
            </a:r>
            <a:r>
              <a:rPr lang="en-US" dirty="0"/>
              <a:t>		Last day to pre-file legislation</a:t>
            </a:r>
          </a:p>
          <a:p>
            <a:r>
              <a:rPr lang="en-US" dirty="0"/>
              <a:t>			</a:t>
            </a:r>
            <a:r>
              <a:rPr lang="en-US" b="1" dirty="0"/>
              <a:t>January 16, 2024</a:t>
            </a:r>
            <a:r>
              <a:rPr lang="en-US" dirty="0"/>
              <a:t>		Session opens at Noon</a:t>
            </a:r>
          </a:p>
          <a:p>
            <a:r>
              <a:rPr lang="en-US" dirty="0"/>
              <a:t>			</a:t>
            </a:r>
            <a:r>
              <a:rPr lang="en-US" b="1" dirty="0"/>
              <a:t>January 31, 2024</a:t>
            </a:r>
            <a:r>
              <a:rPr lang="en-US" dirty="0"/>
              <a:t>		Last day to introduce legislation</a:t>
            </a:r>
          </a:p>
          <a:p>
            <a:r>
              <a:rPr lang="en-US" dirty="0"/>
              <a:t>			</a:t>
            </a:r>
            <a:r>
              <a:rPr lang="en-US" b="1" dirty="0"/>
              <a:t>February 15, 2024</a:t>
            </a:r>
            <a:r>
              <a:rPr lang="en-US" dirty="0"/>
              <a:t>		Session ends at Noon</a:t>
            </a:r>
          </a:p>
          <a:p>
            <a:r>
              <a:rPr lang="en-US" dirty="0"/>
              <a:t>			</a:t>
            </a:r>
            <a:r>
              <a:rPr lang="en-US" b="1" dirty="0"/>
              <a:t>March 6, 2024</a:t>
            </a:r>
            <a:r>
              <a:rPr lang="en-US" dirty="0"/>
              <a:t>			Legislation not acted on by governor is 											“pocket vetoed”</a:t>
            </a:r>
          </a:p>
          <a:p>
            <a:r>
              <a:rPr lang="en-US" dirty="0"/>
              <a:t>			</a:t>
            </a:r>
            <a:r>
              <a:rPr lang="en-US" b="1" dirty="0"/>
              <a:t>May 15, 2024 </a:t>
            </a:r>
            <a:r>
              <a:rPr lang="en-US" dirty="0"/>
              <a:t>			Effective date of legislation not carrying an 										emergency clause or other effective date 										(excluding GA bills)</a:t>
            </a:r>
          </a:p>
        </p:txBody>
      </p:sp>
    </p:spTree>
    <p:extLst>
      <p:ext uri="{BB962C8B-B14F-4D97-AF65-F5344CB8AC3E}">
        <p14:creationId xmlns:p14="http://schemas.microsoft.com/office/powerpoint/2010/main" val="195186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F99F7-D3EC-6E47-AF75-8F60948D3558}"/>
              </a:ext>
            </a:extLst>
          </p:cNvPr>
          <p:cNvSpPr>
            <a:spLocks noGrp="1"/>
          </p:cNvSpPr>
          <p:nvPr>
            <p:ph type="title"/>
          </p:nvPr>
        </p:nvSpPr>
        <p:spPr>
          <a:xfrm>
            <a:off x="2498582" y="936087"/>
            <a:ext cx="8911687" cy="689124"/>
          </a:xfrm>
        </p:spPr>
        <p:txBody>
          <a:bodyPr/>
          <a:lstStyle/>
          <a:p>
            <a:r>
              <a:rPr lang="en-US" b="1" dirty="0"/>
              <a:t>Budget Proposals</a:t>
            </a:r>
          </a:p>
        </p:txBody>
      </p:sp>
      <p:sp>
        <p:nvSpPr>
          <p:cNvPr id="3" name="Content Placeholder 2">
            <a:extLst>
              <a:ext uri="{FF2B5EF4-FFF2-40B4-BE49-F238E27FC236}">
                <a16:creationId xmlns:a16="http://schemas.microsoft.com/office/drawing/2014/main" xmlns="" id="{94ABD7C5-9FCF-7548-B059-F2840030CB49}"/>
              </a:ext>
            </a:extLst>
          </p:cNvPr>
          <p:cNvSpPr>
            <a:spLocks noGrp="1"/>
          </p:cNvSpPr>
          <p:nvPr>
            <p:ph idx="1"/>
          </p:nvPr>
        </p:nvSpPr>
        <p:spPr>
          <a:xfrm>
            <a:off x="2494869" y="1887166"/>
            <a:ext cx="8915400" cy="4970834"/>
          </a:xfrm>
        </p:spPr>
        <p:txBody>
          <a:bodyPr>
            <a:normAutofit fontScale="70000" lnSpcReduction="20000"/>
          </a:bodyPr>
          <a:lstStyle/>
          <a:p>
            <a:r>
              <a:rPr lang="en-US" sz="2600" b="1" dirty="0">
                <a:solidFill>
                  <a:srgbClr val="0070C0"/>
                </a:solidFill>
                <a:hlinkClick r:id="rId2">
                  <a:extLst>
                    <a:ext uri="{A12FA001-AC4F-418D-AE19-62706E023703}">
                      <ahyp:hlinkClr xmlns:ahyp="http://schemas.microsoft.com/office/drawing/2018/hyperlinkcolor" xmlns="" val="tx"/>
                    </a:ext>
                  </a:extLst>
                </a:hlinkClick>
              </a:rPr>
              <a:t>Executive Recommendation</a:t>
            </a:r>
            <a:endParaRPr lang="en-US" sz="2600" b="1" dirty="0">
              <a:solidFill>
                <a:srgbClr val="0070C0"/>
              </a:solidFill>
            </a:endParaRPr>
          </a:p>
          <a:p>
            <a:pPr marL="400050" lvl="1" indent="0">
              <a:buNone/>
            </a:pPr>
            <a:r>
              <a:rPr lang="en-US" sz="2100" b="1" i="1" dirty="0"/>
              <a:t>“Housing instability and homelessness continue to be challenges for far too many New Mexicans, making it increasingly costly for families and individuals to secure housing. The vision of this administration is a New Mexico where everyone has access to a safe and affordable place to live.”</a:t>
            </a:r>
            <a:r>
              <a:rPr lang="en-US" sz="2100" b="1" dirty="0"/>
              <a:t> </a:t>
            </a:r>
            <a:r>
              <a:rPr lang="en-US" sz="1500" dirty="0"/>
              <a:t>(page XI, Executive Budget Recommendation).</a:t>
            </a:r>
          </a:p>
          <a:p>
            <a:pPr marL="400050" lvl="1" indent="0">
              <a:buNone/>
            </a:pPr>
            <a:endParaRPr lang="en-US" b="1" dirty="0">
              <a:solidFill>
                <a:srgbClr val="0070C0"/>
              </a:solidFill>
            </a:endParaRPr>
          </a:p>
          <a:p>
            <a:pPr lvl="1">
              <a:buFont typeface="Wingdings" pitchFamily="2" charset="2"/>
              <a:buChar char="v"/>
            </a:pPr>
            <a:r>
              <a:rPr lang="en-US" sz="2300" b="1" dirty="0"/>
              <a:t>$250 million to the New Mexico Housing Trust Fund</a:t>
            </a:r>
          </a:p>
          <a:p>
            <a:pPr lvl="1">
              <a:buFont typeface="Wingdings" pitchFamily="2" charset="2"/>
              <a:buChar char="v"/>
            </a:pPr>
            <a:r>
              <a:rPr lang="en-US" sz="2300" b="1" dirty="0"/>
              <a:t>$250 million to the New Mexico Finance Authority Opportunity Enterprise Fund</a:t>
            </a:r>
          </a:p>
          <a:p>
            <a:pPr lvl="1">
              <a:buFont typeface="Wingdings" pitchFamily="2" charset="2"/>
              <a:buChar char="v"/>
            </a:pPr>
            <a:r>
              <a:rPr lang="en-US" sz="2300" b="1" dirty="0"/>
              <a:t>$1 million to the Office of Housing at the Department of Finance &amp; Administration</a:t>
            </a:r>
          </a:p>
          <a:p>
            <a:pPr lvl="1">
              <a:buFont typeface="Wingdings" pitchFamily="2" charset="2"/>
              <a:buChar char="v"/>
            </a:pPr>
            <a:r>
              <a:rPr lang="en-US" sz="2300" b="1" dirty="0"/>
              <a:t>$40 million for statewide homelessness initiatives</a:t>
            </a:r>
          </a:p>
          <a:p>
            <a:pPr lvl="1">
              <a:buFont typeface="Wingdings" pitchFamily="2" charset="2"/>
              <a:buChar char="v"/>
            </a:pPr>
            <a:r>
              <a:rPr lang="en-US" sz="2300" b="1" dirty="0"/>
              <a:t>$1 million for the College Basic Needs Program including housing assistance</a:t>
            </a:r>
          </a:p>
          <a:p>
            <a:pPr lvl="1">
              <a:buFont typeface="Wingdings" pitchFamily="2" charset="2"/>
              <a:buChar char="v"/>
            </a:pPr>
            <a:r>
              <a:rPr lang="en-US" sz="2300" b="1" dirty="0"/>
              <a:t>$1 million for K-12 students experiencing homelessness</a:t>
            </a:r>
          </a:p>
          <a:p>
            <a:pPr lvl="1">
              <a:buFont typeface="Wingdings" pitchFamily="2" charset="2"/>
              <a:buChar char="v"/>
            </a:pPr>
            <a:r>
              <a:rPr lang="en-US" sz="2300" b="1" dirty="0"/>
              <a:t>$6.6 million for the Fostering Connections program at CYFD (for young adults aging out of the foster care program, including guaranteed housing)</a:t>
            </a:r>
          </a:p>
          <a:p>
            <a:pPr lvl="1">
              <a:buFont typeface="Wingdings" pitchFamily="2" charset="2"/>
              <a:buChar char="v"/>
            </a:pPr>
            <a:r>
              <a:rPr lang="en-US" sz="2300" b="1" dirty="0"/>
              <a:t>$2 million for supportive housing for individuals affected by Opioid Use Disorder</a:t>
            </a:r>
          </a:p>
          <a:p>
            <a:pPr lvl="1">
              <a:buFont typeface="Wingdings" pitchFamily="2" charset="2"/>
              <a:buChar char="v"/>
            </a:pPr>
            <a:r>
              <a:rPr lang="en-US" sz="2300" b="1" dirty="0"/>
              <a:t>$6 million for the Comprehensive Landlord Support </a:t>
            </a:r>
            <a:r>
              <a:rPr lang="en-US" sz="2300" b="1" dirty="0" smtClean="0"/>
              <a:t>Program</a:t>
            </a:r>
          </a:p>
          <a:p>
            <a:pPr lvl="1">
              <a:buFont typeface="Wingdings" pitchFamily="2" charset="2"/>
              <a:buChar char="v"/>
            </a:pPr>
            <a:r>
              <a:rPr lang="en-US" sz="2300" b="1" dirty="0" smtClean="0"/>
              <a:t>$1 million for the Linkages Program for supportive housing vouchers</a:t>
            </a:r>
            <a:endParaRPr lang="en-US" sz="2300" b="1" dirty="0"/>
          </a:p>
          <a:p>
            <a:pPr lvl="1">
              <a:buFont typeface="Wingdings" pitchFamily="2" charset="2"/>
              <a:buChar char="v"/>
            </a:pPr>
            <a:endParaRPr lang="en-US" dirty="0"/>
          </a:p>
        </p:txBody>
      </p:sp>
      <p:sp>
        <p:nvSpPr>
          <p:cNvPr id="4" name="TextBox 3">
            <a:extLst>
              <a:ext uri="{FF2B5EF4-FFF2-40B4-BE49-F238E27FC236}">
                <a16:creationId xmlns:a16="http://schemas.microsoft.com/office/drawing/2014/main" xmlns="" id="{E2C38E1B-F8F9-DE4D-81F9-CF7085C2F1AE}"/>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Tree>
    <p:extLst>
      <p:ext uri="{BB962C8B-B14F-4D97-AF65-F5344CB8AC3E}">
        <p14:creationId xmlns:p14="http://schemas.microsoft.com/office/powerpoint/2010/main" val="274152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B62B91D-7F24-5348-91EE-A8A756143D6D}"/>
              </a:ext>
            </a:extLst>
          </p:cNvPr>
          <p:cNvSpPr>
            <a:spLocks noGrp="1"/>
          </p:cNvSpPr>
          <p:nvPr>
            <p:ph idx="1"/>
          </p:nvPr>
        </p:nvSpPr>
        <p:spPr>
          <a:xfrm>
            <a:off x="1734149" y="711201"/>
            <a:ext cx="9734178" cy="6146799"/>
          </a:xfrm>
        </p:spPr>
        <p:txBody>
          <a:bodyPr>
            <a:normAutofit fontScale="32500" lnSpcReduction="20000"/>
          </a:bodyPr>
          <a:lstStyle/>
          <a:p>
            <a:r>
              <a:rPr lang="en-US" sz="4600" b="1" dirty="0">
                <a:solidFill>
                  <a:srgbClr val="0070C0"/>
                </a:solidFill>
                <a:hlinkClick r:id="rId2" invalidUrl="https://www.nmlegis.gov/Entity/LFC/Documents/Session_Publications/Budget_Recommendations/FY25 Volume 1 Policy and Performance.pdf">
                  <a:extLst>
                    <a:ext uri="{A12FA001-AC4F-418D-AE19-62706E023703}">
                      <ahyp:hlinkClr xmlns:ahyp="http://schemas.microsoft.com/office/drawing/2018/hyperlinkcolor" xmlns="" val="tx"/>
                    </a:ext>
                  </a:extLst>
                </a:hlinkClick>
              </a:rPr>
              <a:t>Legislative Policy &amp; Budget </a:t>
            </a:r>
            <a:r>
              <a:rPr lang="en-US" sz="4600" b="1" u="sng" dirty="0">
                <a:solidFill>
                  <a:srgbClr val="0070C0"/>
                </a:solidFill>
                <a:hlinkClick r:id="rId3" invalidUrl="https://www.nmlegis.gov/Entity/LFC/Documents/Session_Publications/Budget_Recommendations/FY25 Volume 1 Policy and Performance.pdf">
                  <a:extLst>
                    <a:ext uri="{A12FA001-AC4F-418D-AE19-62706E023703}">
                      <ahyp:hlinkClr xmlns:ahyp="http://schemas.microsoft.com/office/drawing/2018/hyperlinkcolor" xmlns="" val="tx"/>
                    </a:ext>
                  </a:extLst>
                </a:hlinkClick>
              </a:rPr>
              <a:t>Discussion</a:t>
            </a:r>
            <a:endParaRPr lang="en-US" sz="4600" b="1" u="sng" dirty="0">
              <a:solidFill>
                <a:srgbClr val="0070C0"/>
              </a:solidFill>
            </a:endParaRPr>
          </a:p>
          <a:p>
            <a:pPr marL="800100" lvl="2" indent="0">
              <a:buNone/>
            </a:pPr>
            <a:r>
              <a:rPr lang="en-US" sz="4600" b="1" dirty="0"/>
              <a:t>From the May 2023 </a:t>
            </a:r>
            <a:r>
              <a:rPr lang="en-US" sz="4600" b="1" i="1" dirty="0">
                <a:solidFill>
                  <a:srgbClr val="0070C0"/>
                </a:solidFill>
                <a:hlinkClick r:id="rId4" invalidUrl="https://www.nmlegis.gov/Entity/LFC/Documents/Program_Evaluation_Reports/Policy Spotlight - Homlessness and Affordable Housing Supports.pdf">
                  <a:extLst>
                    <a:ext uri="{A12FA001-AC4F-418D-AE19-62706E023703}">
                      <ahyp:hlinkClr xmlns:ahyp="http://schemas.microsoft.com/office/drawing/2018/hyperlinkcolor" xmlns="" val="tx"/>
                    </a:ext>
                  </a:extLst>
                </a:hlinkClick>
              </a:rPr>
              <a:t>Homelessness Supports and Affordable Housing </a:t>
            </a:r>
            <a:r>
              <a:rPr lang="en-US" sz="4600" b="1" dirty="0">
                <a:solidFill>
                  <a:srgbClr val="0070C0"/>
                </a:solidFill>
                <a:hlinkClick r:id="rId5" invalidUrl="https://www.nmlegis.gov/Entity/LFC/Documents/Program_Evaluation_Reports/Policy Spotlight - Homlessness and Affordable Housing Supports.pdf">
                  <a:extLst>
                    <a:ext uri="{A12FA001-AC4F-418D-AE19-62706E023703}">
                      <ahyp:hlinkClr xmlns:ahyp="http://schemas.microsoft.com/office/drawing/2018/hyperlinkcolor" xmlns="" val="tx"/>
                    </a:ext>
                  </a:extLst>
                </a:hlinkClick>
              </a:rPr>
              <a:t>report </a:t>
            </a:r>
            <a:r>
              <a:rPr lang="en-US" sz="4600" b="1" dirty="0"/>
              <a:t>to the Legislative Finance Committee:</a:t>
            </a:r>
          </a:p>
          <a:p>
            <a:pPr lvl="2">
              <a:buFont typeface="Arial" panose="020B0604020202020204" pitchFamily="34" charset="0"/>
              <a:buChar char="•"/>
            </a:pPr>
            <a:r>
              <a:rPr lang="en-US" sz="4600" b="1" dirty="0"/>
              <a:t>Preliminary estimates for 2023 indicate a significant uptick of about 48 percent in homelessness and available data suggest an increasing need for affordable housing. </a:t>
            </a:r>
          </a:p>
          <a:p>
            <a:pPr lvl="2">
              <a:buFont typeface="Arial" panose="020B0604020202020204" pitchFamily="34" charset="0"/>
              <a:buChar char="•"/>
            </a:pPr>
            <a:r>
              <a:rPr lang="en-US" sz="4600" b="1" dirty="0"/>
              <a:t>Emergency shelter capacity has more than doubled since 2016, whereas the supply of affordable rental units has declined by 50 percent since 2020.</a:t>
            </a:r>
          </a:p>
          <a:p>
            <a:pPr lvl="2">
              <a:buFont typeface="Arial" panose="020B0604020202020204" pitchFamily="34" charset="0"/>
              <a:buChar char="•"/>
            </a:pPr>
            <a:r>
              <a:rPr lang="en-US" sz="4600" b="1" dirty="0"/>
              <a:t>Since 2000, rent in New Mexico has increased by 80 percent, while wages have grown by 57 percent. Almost half of all renters are cost-burdened, paying more than 30 percent of their income for housing. Virtually all renters with household incomes under $20 thousand are cost-burdened, according to the U.S. Department of Housing and Urban Development standards.</a:t>
            </a:r>
          </a:p>
          <a:p>
            <a:pPr lvl="2">
              <a:buFont typeface="Arial" panose="020B0604020202020204" pitchFamily="34" charset="0"/>
              <a:buChar char="•"/>
            </a:pPr>
            <a:r>
              <a:rPr lang="en-US" sz="4600" b="1" dirty="0"/>
              <a:t>New Mexico stands to lose 5 percent of its 29 thousand publicly assisted rental units over the next five years and double that in 10 years as affordability commitments expire or the condition of units deteriorates. </a:t>
            </a:r>
          </a:p>
          <a:p>
            <a:pPr marL="457200" lvl="1" indent="0">
              <a:buNone/>
            </a:pPr>
            <a:r>
              <a:rPr lang="en-US" sz="4600" b="1" dirty="0"/>
              <a:t>From the </a:t>
            </a:r>
            <a:r>
              <a:rPr lang="en-US" sz="4600" b="1" dirty="0">
                <a:solidFill>
                  <a:srgbClr val="0070C0"/>
                </a:solidFill>
                <a:hlinkClick r:id="rId6" invalidUrl="https://www.nmlegis.gov/Entity/LFC/Documents/Session_Publications/Budget_Recommendations/FY25 Volume 1 Policy and Performance.pdf">
                  <a:extLst>
                    <a:ext uri="{A12FA001-AC4F-418D-AE19-62706E023703}">
                      <ahyp:hlinkClr xmlns:ahyp="http://schemas.microsoft.com/office/drawing/2018/hyperlinkcolor" xmlns="" val="tx"/>
                    </a:ext>
                  </a:extLst>
                </a:hlinkClick>
              </a:rPr>
              <a:t>FY25 Policy &amp; Performance Analysis</a:t>
            </a:r>
            <a:r>
              <a:rPr lang="en-US" sz="4600" b="1" dirty="0"/>
              <a:t>:</a:t>
            </a:r>
          </a:p>
          <a:p>
            <a:pPr marL="800100" lvl="2" indent="0">
              <a:buNone/>
            </a:pPr>
            <a:r>
              <a:rPr lang="en-US" sz="4600" b="1" i="1" dirty="0"/>
              <a:t>“In the last two years, New Mexico’s Legislature has made unprecedented levels of funding available for new homelessness and affordable housing initiatives that fill critical gaps in funding and programs The state’s enhanced investment would benefit from guardrails to ensure state money enhances federal and local funding rather than supplanting these resources. Targeted appropriately, these dollars could further support the low-income and at-risk populations who need housing assistance and alleviate shortages in the states affordable housing supply.”</a:t>
            </a:r>
            <a:endParaRPr lang="en-US" sz="4600" b="1" dirty="0"/>
          </a:p>
          <a:p>
            <a:pPr marL="457200" lvl="1" indent="0">
              <a:buNone/>
            </a:pPr>
            <a:r>
              <a:rPr lang="en-US" sz="4600" b="1" dirty="0"/>
              <a:t>From the </a:t>
            </a:r>
            <a:r>
              <a:rPr lang="en-US" sz="4600" b="1" dirty="0">
                <a:solidFill>
                  <a:srgbClr val="0070C0"/>
                </a:solidFill>
                <a:hlinkClick r:id="rId7" invalidUrl="https://www.nmlegis.gov/Entity/LFC/Documents/Session_Publications/Budget_Recommendations/FY25 Volume 2 Appropriations Recommendation.pdf">
                  <a:extLst>
                    <a:ext uri="{A12FA001-AC4F-418D-AE19-62706E023703}">
                      <ahyp:hlinkClr xmlns:ahyp="http://schemas.microsoft.com/office/drawing/2018/hyperlinkcolor" xmlns="" val="tx"/>
                    </a:ext>
                  </a:extLst>
                </a:hlinkClick>
              </a:rPr>
              <a:t>FY25 Appropriations Recommendations</a:t>
            </a:r>
            <a:r>
              <a:rPr lang="en-US" sz="4600" b="1" dirty="0"/>
              <a:t>:</a:t>
            </a:r>
          </a:p>
          <a:p>
            <a:pPr lvl="1">
              <a:buFont typeface="Wingdings" pitchFamily="2" charset="2"/>
              <a:buChar char="v"/>
            </a:pPr>
            <a:r>
              <a:rPr lang="en-US" sz="4600" b="1" dirty="0"/>
              <a:t>$50 million to the affordable housing trust fund of the Mortgage Finance Authority to acquire and build housing for people with behavioral health needs or victims of domestic violence.</a:t>
            </a:r>
          </a:p>
          <a:p>
            <a:pPr lvl="1">
              <a:buFont typeface="Wingdings" pitchFamily="2" charset="2"/>
              <a:buChar char="v"/>
            </a:pPr>
            <a:endParaRPr lang="en-US" b="1" dirty="0">
              <a:solidFill>
                <a:schemeClr val="tx1"/>
              </a:solidFill>
            </a:endParaRPr>
          </a:p>
        </p:txBody>
      </p:sp>
      <p:sp>
        <p:nvSpPr>
          <p:cNvPr id="4" name="TextBox 3">
            <a:extLst>
              <a:ext uri="{FF2B5EF4-FFF2-40B4-BE49-F238E27FC236}">
                <a16:creationId xmlns:a16="http://schemas.microsoft.com/office/drawing/2014/main" xmlns="" id="{AA1DBE36-3A8D-FE41-A370-921A63CBDE23}"/>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Tree>
    <p:extLst>
      <p:ext uri="{BB962C8B-B14F-4D97-AF65-F5344CB8AC3E}">
        <p14:creationId xmlns:p14="http://schemas.microsoft.com/office/powerpoint/2010/main" val="400475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A94B8B-A682-864A-A031-211CB01D93B5}"/>
              </a:ext>
            </a:extLst>
          </p:cNvPr>
          <p:cNvSpPr>
            <a:spLocks noGrp="1"/>
          </p:cNvSpPr>
          <p:nvPr>
            <p:ph type="title"/>
          </p:nvPr>
        </p:nvSpPr>
        <p:spPr>
          <a:xfrm>
            <a:off x="1634245" y="870853"/>
            <a:ext cx="9870365" cy="708579"/>
          </a:xfrm>
        </p:spPr>
        <p:txBody>
          <a:bodyPr/>
          <a:lstStyle/>
          <a:p>
            <a:r>
              <a:rPr lang="en-US" b="1" dirty="0"/>
              <a:t>Pre-filed Legislation </a:t>
            </a:r>
            <a:r>
              <a:rPr lang="en-US" sz="1600" b="1" dirty="0"/>
              <a:t>(as of January 9, 2024)</a:t>
            </a:r>
            <a:endParaRPr lang="en-US" b="1" dirty="0"/>
          </a:p>
        </p:txBody>
      </p:sp>
      <p:sp>
        <p:nvSpPr>
          <p:cNvPr id="3" name="Content Placeholder 2">
            <a:extLst>
              <a:ext uri="{FF2B5EF4-FFF2-40B4-BE49-F238E27FC236}">
                <a16:creationId xmlns:a16="http://schemas.microsoft.com/office/drawing/2014/main" xmlns="" id="{C2135551-AC1C-1841-9D0A-99137EEB225B}"/>
              </a:ext>
            </a:extLst>
          </p:cNvPr>
          <p:cNvSpPr>
            <a:spLocks noGrp="1"/>
          </p:cNvSpPr>
          <p:nvPr>
            <p:ph idx="1"/>
          </p:nvPr>
        </p:nvSpPr>
        <p:spPr>
          <a:xfrm>
            <a:off x="1634246" y="1651999"/>
            <a:ext cx="9870365" cy="4578533"/>
          </a:xfrm>
        </p:spPr>
        <p:txBody>
          <a:bodyPr/>
          <a:lstStyle/>
          <a:p>
            <a:r>
              <a:rPr lang="en-US" b="1" dirty="0">
                <a:solidFill>
                  <a:srgbClr val="0070C0"/>
                </a:solidFill>
                <a:hlinkClick r:id="rId2">
                  <a:extLst>
                    <a:ext uri="{A12FA001-AC4F-418D-AE19-62706E023703}">
                      <ahyp:hlinkClr xmlns:ahyp="http://schemas.microsoft.com/office/drawing/2018/hyperlinkcolor" xmlns="" val="tx"/>
                    </a:ext>
                  </a:extLst>
                </a:hlinkClick>
              </a:rPr>
              <a:t>HB 25 </a:t>
            </a:r>
            <a:r>
              <a:rPr lang="en-US" b="1" dirty="0"/>
              <a:t>– </a:t>
            </a:r>
            <a:r>
              <a:rPr lang="en-US" b="1" dirty="0">
                <a:solidFill>
                  <a:schemeClr val="tx1"/>
                </a:solidFill>
              </a:rPr>
              <a:t>Making Housing Discrimination Based on a Renter’s or Buyer’s Source of Income an Unlawful Discriminatory Practice Pursuant to the Human Rights Act.</a:t>
            </a:r>
          </a:p>
          <a:p>
            <a:pPr lvl="1"/>
            <a:r>
              <a:rPr lang="en-US" b="1" dirty="0">
                <a:solidFill>
                  <a:schemeClr val="tx1"/>
                </a:solidFill>
              </a:rPr>
              <a:t>Adds definition for </a:t>
            </a:r>
            <a:r>
              <a:rPr lang="en-US" b="1" i="1" dirty="0">
                <a:solidFill>
                  <a:schemeClr val="tx1"/>
                </a:solidFill>
              </a:rPr>
              <a:t>“source of income” </a:t>
            </a:r>
            <a:r>
              <a:rPr lang="en-US" b="1" dirty="0">
                <a:solidFill>
                  <a:schemeClr val="tx1"/>
                </a:solidFill>
              </a:rPr>
              <a:t>to include </a:t>
            </a:r>
            <a:r>
              <a:rPr lang="en-US" b="1" i="1" dirty="0">
                <a:solidFill>
                  <a:schemeClr val="tx1"/>
                </a:solidFill>
              </a:rPr>
              <a:t>“any form of federal, state or local public assistance or housing assistance.”</a:t>
            </a:r>
          </a:p>
          <a:p>
            <a:r>
              <a:rPr lang="en-US" b="1" dirty="0">
                <a:solidFill>
                  <a:srgbClr val="0070C0"/>
                </a:solidFill>
                <a:hlinkClick r:id="rId3" invalidUrl="https://www.nmlegis.gov/Sessions/24 Regular/bills/senate/prefile/226663.1.pdf">
                  <a:extLst>
                    <a:ext uri="{A12FA001-AC4F-418D-AE19-62706E023703}">
                      <ahyp:hlinkClr xmlns:ahyp="http://schemas.microsoft.com/office/drawing/2018/hyperlinkcolor" xmlns="" val="tx"/>
                    </a:ext>
                  </a:extLst>
                </a:hlinkClick>
              </a:rPr>
              <a:t>Senator Nancy Rodriguez</a:t>
            </a:r>
            <a:r>
              <a:rPr lang="en-US" b="1" dirty="0">
                <a:solidFill>
                  <a:srgbClr val="0070C0"/>
                </a:solidFill>
              </a:rPr>
              <a:t> </a:t>
            </a:r>
            <a:r>
              <a:rPr lang="en-US" b="1" dirty="0">
                <a:solidFill>
                  <a:schemeClr val="tx1"/>
                </a:solidFill>
              </a:rPr>
              <a:t>- $500,000,000 appropriated to the New Mexico Housing Trust Fund for expenditure in fiscal year 2025 and subsequent fiscal years. Unexpended balances do not revert to the state general fund.</a:t>
            </a:r>
            <a:endParaRPr lang="en-US" b="1" i="1" dirty="0">
              <a:solidFill>
                <a:srgbClr val="0070C0"/>
              </a:solidFill>
            </a:endParaRPr>
          </a:p>
          <a:p>
            <a:r>
              <a:rPr lang="en-US" b="1" dirty="0">
                <a:solidFill>
                  <a:srgbClr val="0070C0"/>
                </a:solidFill>
                <a:hlinkClick r:id="rId4" invalidUrl="https://www.nmlegis.gov/Sessions/24 Regular/bills/senate/prefile/226721.1SA.pdf">
                  <a:extLst>
                    <a:ext uri="{A12FA001-AC4F-418D-AE19-62706E023703}">
                      <ahyp:hlinkClr xmlns:ahyp="http://schemas.microsoft.com/office/drawing/2018/hyperlinkcolor" xmlns="" val="tx"/>
                    </a:ext>
                  </a:extLst>
                </a:hlinkClick>
              </a:rPr>
              <a:t>Senator Roberto Gonzales</a:t>
            </a:r>
            <a:r>
              <a:rPr lang="en-US" b="1" dirty="0"/>
              <a:t> </a:t>
            </a:r>
            <a:r>
              <a:rPr lang="en-US" b="1" dirty="0">
                <a:solidFill>
                  <a:schemeClr val="tx1"/>
                </a:solidFill>
              </a:rPr>
              <a:t>- $500,000 to the Department of Finance &amp; Administration in state fiscal year 2025 and subsequent fiscal years for the New Mexico Mortgage Finance Authority to carry out the Affordable Housing Act.</a:t>
            </a:r>
          </a:p>
          <a:p>
            <a:r>
              <a:rPr lang="en-US" b="1" dirty="0">
                <a:solidFill>
                  <a:srgbClr val="0070C0"/>
                </a:solidFill>
                <a:hlinkClick r:id="rId5" invalidUrl="https://www.nmlegis.gov/Sessions/24 Regular/bills/senate/prefile/226746.3GLG.pdf">
                  <a:extLst>
                    <a:ext uri="{A12FA001-AC4F-418D-AE19-62706E023703}">
                      <ahyp:hlinkClr xmlns:ahyp="http://schemas.microsoft.com/office/drawing/2018/hyperlinkcolor" xmlns="" val="tx"/>
                    </a:ext>
                  </a:extLst>
                </a:hlinkClick>
              </a:rPr>
              <a:t>Senator Michael Padilla</a:t>
            </a:r>
            <a:r>
              <a:rPr lang="en-US" b="1" dirty="0">
                <a:solidFill>
                  <a:schemeClr val="tx1"/>
                </a:solidFill>
              </a:rPr>
              <a:t> – Creating the Office of Housing, Declaring an Emergency.</a:t>
            </a:r>
          </a:p>
          <a:p>
            <a:endParaRPr lang="en-US" b="1" dirty="0"/>
          </a:p>
          <a:p>
            <a:endParaRPr lang="en-US" b="1" dirty="0"/>
          </a:p>
          <a:p>
            <a:endParaRPr lang="en-US" b="1" dirty="0"/>
          </a:p>
          <a:p>
            <a:endParaRPr lang="en-US" b="1" dirty="0"/>
          </a:p>
          <a:p>
            <a:endParaRPr lang="en-US" b="1" dirty="0"/>
          </a:p>
          <a:p>
            <a:endParaRPr lang="en-US" b="1" dirty="0"/>
          </a:p>
        </p:txBody>
      </p:sp>
      <p:sp>
        <p:nvSpPr>
          <p:cNvPr id="4" name="TextBox 3">
            <a:extLst>
              <a:ext uri="{FF2B5EF4-FFF2-40B4-BE49-F238E27FC236}">
                <a16:creationId xmlns:a16="http://schemas.microsoft.com/office/drawing/2014/main" xmlns="" id="{C92F743A-3FB0-FD45-A954-D5B24A0E29C7}"/>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Tree>
    <p:extLst>
      <p:ext uri="{BB962C8B-B14F-4D97-AF65-F5344CB8AC3E}">
        <p14:creationId xmlns:p14="http://schemas.microsoft.com/office/powerpoint/2010/main" val="255043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E107B18-B1BB-454D-84CE-F6D887C4D484}"/>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
        <p:nvSpPr>
          <p:cNvPr id="3" name="TextBox 2">
            <a:extLst>
              <a:ext uri="{FF2B5EF4-FFF2-40B4-BE49-F238E27FC236}">
                <a16:creationId xmlns:a16="http://schemas.microsoft.com/office/drawing/2014/main" xmlns="" id="{309A0F79-04F6-9540-82EE-5D50D9E1B804}"/>
              </a:ext>
            </a:extLst>
          </p:cNvPr>
          <p:cNvSpPr txBox="1"/>
          <p:nvPr/>
        </p:nvSpPr>
        <p:spPr>
          <a:xfrm>
            <a:off x="1574800" y="1001300"/>
            <a:ext cx="9225280" cy="6124754"/>
          </a:xfrm>
          <a:prstGeom prst="rect">
            <a:avLst/>
          </a:prstGeom>
          <a:noFill/>
        </p:spPr>
        <p:txBody>
          <a:bodyPr wrap="square" rtlCol="0">
            <a:spAutoFit/>
          </a:bodyPr>
          <a:lstStyle/>
          <a:p>
            <a:r>
              <a:rPr lang="en-US" sz="3600" b="1" dirty="0"/>
              <a:t>How to Track Legislation</a:t>
            </a:r>
          </a:p>
          <a:p>
            <a:pPr algn="ctr"/>
            <a:endParaRPr lang="en-US" sz="1200" b="1" dirty="0">
              <a:solidFill>
                <a:srgbClr val="0070C0"/>
              </a:solidFill>
            </a:endParaRPr>
          </a:p>
          <a:p>
            <a:pPr marL="457200" indent="-457200">
              <a:buFont typeface="+mj-lt"/>
              <a:buAutoNum type="arabicPeriod"/>
            </a:pPr>
            <a:r>
              <a:rPr lang="en-US" sz="2000" dirty="0"/>
              <a:t>Go to </a:t>
            </a:r>
            <a:r>
              <a:rPr lang="en-US" sz="2000" b="1" dirty="0">
                <a:solidFill>
                  <a:srgbClr val="0070C0"/>
                </a:solidFill>
                <a:hlinkClick r:id="rId2">
                  <a:extLst>
                    <a:ext uri="{A12FA001-AC4F-418D-AE19-62706E023703}">
                      <ahyp:hlinkClr xmlns:ahyp="http://schemas.microsoft.com/office/drawing/2018/hyperlinkcolor" xmlns="" val="tx"/>
                    </a:ext>
                  </a:extLst>
                </a:hlinkClick>
              </a:rPr>
              <a:t>www.nmlegis.gov</a:t>
            </a:r>
            <a:r>
              <a:rPr lang="en-US" sz="2000" dirty="0"/>
              <a:t>	</a:t>
            </a:r>
          </a:p>
          <a:p>
            <a:pPr marL="457200" indent="-457200">
              <a:buFont typeface="+mj-lt"/>
              <a:buAutoNum type="arabicPeriod"/>
            </a:pPr>
            <a:r>
              <a:rPr lang="en-US" sz="2000" dirty="0"/>
              <a:t>Select “</a:t>
            </a:r>
            <a:r>
              <a:rPr lang="en-US" sz="2000" b="1" dirty="0"/>
              <a:t>Legislation</a:t>
            </a:r>
            <a:r>
              <a:rPr lang="en-US" sz="2000" dirty="0"/>
              <a:t>” from the top banner. You can search by number, sponsor, key word, or subject. You can also select “</a:t>
            </a:r>
            <a:r>
              <a:rPr lang="en-US" sz="2000" b="1" dirty="0"/>
              <a:t>Daily Bill Locator</a:t>
            </a:r>
            <a:r>
              <a:rPr lang="en-US" sz="2000" dirty="0"/>
              <a:t>” to see a bill’s status.</a:t>
            </a:r>
          </a:p>
          <a:p>
            <a:pPr marL="457200" indent="-457200">
              <a:buFont typeface="+mj-lt"/>
              <a:buAutoNum type="arabicPeriod"/>
            </a:pPr>
            <a:r>
              <a:rPr lang="en-US" sz="2000" dirty="0"/>
              <a:t>Click on the bill’s hyperlink to see the bill’s language, analyses prepared by legislative staff, any amendments or substitutions, committee actions, and House or Senate actions.	</a:t>
            </a:r>
          </a:p>
          <a:p>
            <a:pPr marL="457200" indent="-457200">
              <a:buFont typeface="+mj-lt"/>
              <a:buAutoNum type="arabicPeriod"/>
            </a:pPr>
            <a:r>
              <a:rPr lang="en-US" sz="2000" dirty="0"/>
              <a:t>To see a specific committee’s schedule and which bills the committee will be hearing, select “</a:t>
            </a:r>
            <a:r>
              <a:rPr lang="en-US" sz="2000" b="1" dirty="0"/>
              <a:t>Committee</a:t>
            </a:r>
            <a:r>
              <a:rPr lang="en-US" sz="2000" dirty="0"/>
              <a:t>” and look for the appropriate committee name. Committee schedules are very often subject to last minute changes.</a:t>
            </a:r>
          </a:p>
          <a:p>
            <a:pPr marL="457200" indent="-457200">
              <a:buFont typeface="+mj-lt"/>
              <a:buAutoNum type="arabicPeriod"/>
            </a:pPr>
            <a:r>
              <a:rPr lang="en-US" sz="2000" dirty="0"/>
              <a:t>There’s also a </a:t>
            </a:r>
            <a:r>
              <a:rPr lang="en-US" sz="2000" b="1" dirty="0">
                <a:solidFill>
                  <a:srgbClr val="0070C0"/>
                </a:solidFill>
                <a:hlinkClick r:id="rId3">
                  <a:extLst>
                    <a:ext uri="{A12FA001-AC4F-418D-AE19-62706E023703}">
                      <ahyp:hlinkClr xmlns:ahyp="http://schemas.microsoft.com/office/drawing/2018/hyperlinkcolor" xmlns="" val="tx"/>
                    </a:ext>
                  </a:extLst>
                </a:hlinkClick>
              </a:rPr>
              <a:t>tutorial video</a:t>
            </a:r>
            <a:r>
              <a:rPr lang="en-US" sz="2000" dirty="0"/>
              <a:t> on how to track legislation.</a:t>
            </a:r>
          </a:p>
          <a:p>
            <a:pPr marL="457200" indent="-457200">
              <a:buFont typeface="+mj-lt"/>
              <a:buAutoNum type="arabicPeriod"/>
            </a:pPr>
            <a:r>
              <a:rPr lang="en-US" sz="2000" dirty="0"/>
              <a:t>Once a bill has been passed and sent to the Governor, go to the </a:t>
            </a:r>
            <a:r>
              <a:rPr lang="en-US" sz="2000" b="1" dirty="0">
                <a:solidFill>
                  <a:srgbClr val="0070C0"/>
                </a:solidFill>
                <a:hlinkClick r:id="rId4">
                  <a:extLst>
                    <a:ext uri="{A12FA001-AC4F-418D-AE19-62706E023703}">
                      <ahyp:hlinkClr xmlns:ahyp="http://schemas.microsoft.com/office/drawing/2018/hyperlinkcolor" xmlns="" val="tx"/>
                    </a:ext>
                  </a:extLst>
                </a:hlinkClick>
              </a:rPr>
              <a:t>Secretary of State’s Office</a:t>
            </a:r>
            <a:r>
              <a:rPr lang="en-US" sz="2000" b="1" dirty="0">
                <a:solidFill>
                  <a:srgbClr val="0070C0"/>
                </a:solidFill>
              </a:rPr>
              <a:t>,</a:t>
            </a:r>
            <a:r>
              <a:rPr lang="en-US" sz="2000" dirty="0">
                <a:solidFill>
                  <a:srgbClr val="0070C0"/>
                </a:solidFill>
              </a:rPr>
              <a:t> </a:t>
            </a:r>
            <a:r>
              <a:rPr lang="en-US" sz="2000" dirty="0"/>
              <a:t>“</a:t>
            </a:r>
            <a:r>
              <a:rPr lang="en-US" sz="2000" b="1" dirty="0"/>
              <a:t>Legislation, Lobbying &amp; Legal Resources</a:t>
            </a:r>
            <a:r>
              <a:rPr lang="en-US" sz="2000" dirty="0"/>
              <a:t>,” and select “</a:t>
            </a:r>
            <a:r>
              <a:rPr lang="en-US" sz="2000" b="1" dirty="0">
                <a:solidFill>
                  <a:srgbClr val="0070C0"/>
                </a:solidFill>
                <a:hlinkClick r:id="rId5">
                  <a:extLst>
                    <a:ext uri="{A12FA001-AC4F-418D-AE19-62706E023703}">
                      <ahyp:hlinkClr xmlns:ahyp="http://schemas.microsoft.com/office/drawing/2018/hyperlinkcolor" xmlns="" val="tx"/>
                    </a:ext>
                  </a:extLst>
                </a:hlinkClick>
              </a:rPr>
              <a:t>Signed &amp; Chaptered Bills</a:t>
            </a:r>
            <a:r>
              <a:rPr lang="en-US" sz="2000" dirty="0"/>
              <a:t>.”</a:t>
            </a:r>
          </a:p>
          <a:p>
            <a:endParaRPr lang="en-US" sz="2000" b="1" dirty="0"/>
          </a:p>
          <a:p>
            <a:pPr marL="457200" indent="-457200">
              <a:buFont typeface="+mj-lt"/>
              <a:buAutoNum type="arabicPeriod"/>
            </a:pPr>
            <a:endParaRPr lang="en-US" sz="2400" dirty="0"/>
          </a:p>
        </p:txBody>
      </p:sp>
    </p:spTree>
    <p:extLst>
      <p:ext uri="{BB962C8B-B14F-4D97-AF65-F5344CB8AC3E}">
        <p14:creationId xmlns:p14="http://schemas.microsoft.com/office/powerpoint/2010/main" val="27539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E107B18-B1BB-454D-84CE-F6D887C4D484}"/>
              </a:ext>
            </a:extLst>
          </p:cNvPr>
          <p:cNvSpPr txBox="1"/>
          <p:nvPr/>
        </p:nvSpPr>
        <p:spPr>
          <a:xfrm>
            <a:off x="670560" y="304800"/>
            <a:ext cx="4450080" cy="369332"/>
          </a:xfrm>
          <a:prstGeom prst="rect">
            <a:avLst/>
          </a:prstGeom>
          <a:noFill/>
        </p:spPr>
        <p:txBody>
          <a:bodyPr wrap="square" rtlCol="0">
            <a:spAutoFit/>
          </a:bodyPr>
          <a:lstStyle/>
          <a:p>
            <a:r>
              <a:rPr lang="en-US" b="1" dirty="0"/>
              <a:t>2024 New Mexico Legislative Update</a:t>
            </a:r>
          </a:p>
        </p:txBody>
      </p:sp>
      <p:sp>
        <p:nvSpPr>
          <p:cNvPr id="3" name="TextBox 2">
            <a:extLst>
              <a:ext uri="{FF2B5EF4-FFF2-40B4-BE49-F238E27FC236}">
                <a16:creationId xmlns:a16="http://schemas.microsoft.com/office/drawing/2014/main" xmlns="" id="{309A0F79-04F6-9540-82EE-5D50D9E1B804}"/>
              </a:ext>
            </a:extLst>
          </p:cNvPr>
          <p:cNvSpPr txBox="1"/>
          <p:nvPr/>
        </p:nvSpPr>
        <p:spPr>
          <a:xfrm>
            <a:off x="1574800" y="2042160"/>
            <a:ext cx="9225280" cy="2585323"/>
          </a:xfrm>
          <a:prstGeom prst="rect">
            <a:avLst/>
          </a:prstGeom>
          <a:noFill/>
        </p:spPr>
        <p:txBody>
          <a:bodyPr wrap="square" rtlCol="0">
            <a:spAutoFit/>
          </a:bodyPr>
          <a:lstStyle/>
          <a:p>
            <a:pPr algn="ctr"/>
            <a:r>
              <a:rPr lang="en-US" sz="2400" b="1" dirty="0"/>
              <a:t>Interim Legislative Committees Considering Affordable Housing &amp; Homelessness Issues and Issuing Reports/Endorsed Legislation</a:t>
            </a:r>
          </a:p>
          <a:p>
            <a:pPr algn="ctr"/>
            <a:endParaRPr lang="en-US" b="1" dirty="0">
              <a:solidFill>
                <a:srgbClr val="0070C0"/>
              </a:solidFill>
              <a:hlinkClick r:id="rId2">
                <a:extLst>
                  <a:ext uri="{A12FA001-AC4F-418D-AE19-62706E023703}">
                    <ahyp:hlinkClr xmlns:ahyp="http://schemas.microsoft.com/office/drawing/2018/hyperlinkcolor" xmlns="" val="tx"/>
                  </a:ext>
                </a:extLst>
              </a:hlinkClick>
            </a:endParaRPr>
          </a:p>
          <a:p>
            <a:pPr algn="ctr"/>
            <a:r>
              <a:rPr lang="en-US" sz="2400" b="1" dirty="0">
                <a:solidFill>
                  <a:srgbClr val="0070C0"/>
                </a:solidFill>
                <a:hlinkClick r:id="rId2">
                  <a:extLst>
                    <a:ext uri="{A12FA001-AC4F-418D-AE19-62706E023703}">
                      <ahyp:hlinkClr xmlns:ahyp="http://schemas.microsoft.com/office/drawing/2018/hyperlinkcolor" xmlns="" val="tx"/>
                    </a:ext>
                  </a:extLst>
                </a:hlinkClick>
              </a:rPr>
              <a:t>Legislative Finance Committee</a:t>
            </a:r>
            <a:endParaRPr lang="en-US" sz="2400" b="1" dirty="0">
              <a:solidFill>
                <a:srgbClr val="0070C0"/>
              </a:solidFill>
            </a:endParaRPr>
          </a:p>
          <a:p>
            <a:pPr algn="ctr"/>
            <a:endParaRPr lang="en-US" sz="2400" b="1" dirty="0">
              <a:solidFill>
                <a:srgbClr val="0070C0"/>
              </a:solidFill>
            </a:endParaRPr>
          </a:p>
          <a:p>
            <a:pPr algn="ctr"/>
            <a:r>
              <a:rPr lang="en-US" sz="2400" b="1" dirty="0">
                <a:solidFill>
                  <a:srgbClr val="0070C0"/>
                </a:solidFill>
              </a:rPr>
              <a:t>		</a:t>
            </a:r>
            <a:r>
              <a:rPr lang="en-US" sz="2400" b="1" dirty="0">
                <a:solidFill>
                  <a:srgbClr val="0070C0"/>
                </a:solidFill>
                <a:hlinkClick r:id="rId3">
                  <a:extLst>
                    <a:ext uri="{A12FA001-AC4F-418D-AE19-62706E023703}">
                      <ahyp:hlinkClr xmlns:ahyp="http://schemas.microsoft.com/office/drawing/2018/hyperlinkcolor" xmlns="" val="tx"/>
                    </a:ext>
                  </a:extLst>
                </a:hlinkClick>
              </a:rPr>
              <a:t>Legislative Health &amp; Human Services Committee</a:t>
            </a:r>
            <a:r>
              <a:rPr lang="en-US" sz="2400" dirty="0"/>
              <a:t>		</a:t>
            </a:r>
          </a:p>
        </p:txBody>
      </p:sp>
    </p:spTree>
    <p:extLst>
      <p:ext uri="{BB962C8B-B14F-4D97-AF65-F5344CB8AC3E}">
        <p14:creationId xmlns:p14="http://schemas.microsoft.com/office/powerpoint/2010/main" val="4031909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3966</TotalTime>
  <Words>698</Words>
  <Application>Microsoft Macintosh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Wisp</vt:lpstr>
      <vt:lpstr>Albuquerque Affordable Housing Coalition January 10, 2024, Membership Meeting Robert Horwitz</vt:lpstr>
      <vt:lpstr>PowerPoint Presentation</vt:lpstr>
      <vt:lpstr>Budget Proposals</vt:lpstr>
      <vt:lpstr>PowerPoint Presentation</vt:lpstr>
      <vt:lpstr>Pre-filed Legislation (as of January 9, 2024)</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Albuquerque Affordable Housing Coalition January 10, 2024 Membership Meeting</dc:title>
  <dc:creator>Robert Horwitz</dc:creator>
  <cp:lastModifiedBy>Robert Horwitz</cp:lastModifiedBy>
  <cp:revision>22</cp:revision>
  <dcterms:created xsi:type="dcterms:W3CDTF">2023-12-11T20:04:23Z</dcterms:created>
  <dcterms:modified xsi:type="dcterms:W3CDTF">2024-01-10T19:03:09Z</dcterms:modified>
</cp:coreProperties>
</file>