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2" r:id="rId3"/>
    <p:sldId id="311" r:id="rId4"/>
    <p:sldId id="1059" r:id="rId5"/>
    <p:sldId id="1049" r:id="rId6"/>
    <p:sldId id="1048" r:id="rId7"/>
    <p:sldId id="1057" r:id="rId8"/>
    <p:sldId id="1058" r:id="rId9"/>
    <p:sldId id="1054" r:id="rId10"/>
    <p:sldId id="1055" r:id="rId11"/>
    <p:sldId id="1050" r:id="rId12"/>
    <p:sldId id="1053" r:id="rId13"/>
    <p:sldId id="10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DE829-7442-4047-B8FC-9BAF3EB7F1A9}" v="5" dt="2024-05-01T20:02:21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64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a Hussein" userId="0c1679e4-afb3-410d-8137-4da0d1d81446" providerId="ADAL" clId="{0C4DE829-7442-4047-B8FC-9BAF3EB7F1A9}"/>
    <pc:docChg chg="undo custSel addSld delSld modSld sldOrd">
      <pc:chgData name="Nada Hussein" userId="0c1679e4-afb3-410d-8137-4da0d1d81446" providerId="ADAL" clId="{0C4DE829-7442-4047-B8FC-9BAF3EB7F1A9}" dt="2024-05-07T18:51:06.999" v="2858" actId="20577"/>
      <pc:docMkLst>
        <pc:docMk/>
      </pc:docMkLst>
      <pc:sldChg chg="modSp mod">
        <pc:chgData name="Nada Hussein" userId="0c1679e4-afb3-410d-8137-4da0d1d81446" providerId="ADAL" clId="{0C4DE829-7442-4047-B8FC-9BAF3EB7F1A9}" dt="2024-05-07T14:08:51.372" v="2440" actId="20577"/>
        <pc:sldMkLst>
          <pc:docMk/>
          <pc:sldMk cId="3093230261" sldId="310"/>
        </pc:sldMkLst>
        <pc:spChg chg="mod">
          <ac:chgData name="Nada Hussein" userId="0c1679e4-afb3-410d-8137-4da0d1d81446" providerId="ADAL" clId="{0C4DE829-7442-4047-B8FC-9BAF3EB7F1A9}" dt="2024-05-07T14:08:51.372" v="2440" actId="20577"/>
          <ac:spMkLst>
            <pc:docMk/>
            <pc:sldMk cId="3093230261" sldId="310"/>
            <ac:spMk id="2" creationId="{74F0BDC3-90DD-D9E1-1CCD-044A7E8ADFEA}"/>
          </ac:spMkLst>
        </pc:spChg>
      </pc:sldChg>
      <pc:sldChg chg="modSp mod">
        <pc:chgData name="Nada Hussein" userId="0c1679e4-afb3-410d-8137-4da0d1d81446" providerId="ADAL" clId="{0C4DE829-7442-4047-B8FC-9BAF3EB7F1A9}" dt="2024-05-01T20:20:39.982" v="2417" actId="20577"/>
        <pc:sldMkLst>
          <pc:docMk/>
          <pc:sldMk cId="3021132503" sldId="312"/>
        </pc:sldMkLst>
        <pc:spChg chg="mod">
          <ac:chgData name="Nada Hussein" userId="0c1679e4-afb3-410d-8137-4da0d1d81446" providerId="ADAL" clId="{0C4DE829-7442-4047-B8FC-9BAF3EB7F1A9}" dt="2024-05-01T20:20:39.982" v="2417" actId="20577"/>
          <ac:spMkLst>
            <pc:docMk/>
            <pc:sldMk cId="3021132503" sldId="312"/>
            <ac:spMk id="3" creationId="{7A66608F-4916-07A7-2C5A-836674C586D3}"/>
          </ac:spMkLst>
        </pc:spChg>
      </pc:sldChg>
      <pc:sldChg chg="modSp mod ord">
        <pc:chgData name="Nada Hussein" userId="0c1679e4-afb3-410d-8137-4da0d1d81446" providerId="ADAL" clId="{0C4DE829-7442-4047-B8FC-9BAF3EB7F1A9}" dt="2024-05-07T18:51:06.999" v="2858" actId="20577"/>
        <pc:sldMkLst>
          <pc:docMk/>
          <pc:sldMk cId="1927320756" sldId="1050"/>
        </pc:sldMkLst>
        <pc:spChg chg="mod">
          <ac:chgData name="Nada Hussein" userId="0c1679e4-afb3-410d-8137-4da0d1d81446" providerId="ADAL" clId="{0C4DE829-7442-4047-B8FC-9BAF3EB7F1A9}" dt="2024-05-07T18:51:06.999" v="2858" actId="20577"/>
          <ac:spMkLst>
            <pc:docMk/>
            <pc:sldMk cId="1927320756" sldId="1050"/>
            <ac:spMk id="3" creationId="{6231EE35-BF5C-13E7-2AFC-4BEDD266785F}"/>
          </ac:spMkLst>
        </pc:spChg>
      </pc:sldChg>
      <pc:sldChg chg="del">
        <pc:chgData name="Nada Hussein" userId="0c1679e4-afb3-410d-8137-4da0d1d81446" providerId="ADAL" clId="{0C4DE829-7442-4047-B8FC-9BAF3EB7F1A9}" dt="2024-05-01T20:01:39.484" v="2345" actId="2696"/>
        <pc:sldMkLst>
          <pc:docMk/>
          <pc:sldMk cId="2767876096" sldId="1051"/>
        </pc:sldMkLst>
      </pc:sldChg>
      <pc:sldChg chg="addSp delSp modSp new mod">
        <pc:chgData name="Nada Hussein" userId="0c1679e4-afb3-410d-8137-4da0d1d81446" providerId="ADAL" clId="{0C4DE829-7442-4047-B8FC-9BAF3EB7F1A9}" dt="2024-05-01T20:02:01.092" v="2347" actId="478"/>
        <pc:sldMkLst>
          <pc:docMk/>
          <pc:sldMk cId="2661928585" sldId="1054"/>
        </pc:sldMkLst>
        <pc:spChg chg="mod">
          <ac:chgData name="Nada Hussein" userId="0c1679e4-afb3-410d-8137-4da0d1d81446" providerId="ADAL" clId="{0C4DE829-7442-4047-B8FC-9BAF3EB7F1A9}" dt="2024-05-01T19:37:06.863" v="29" actId="20577"/>
          <ac:spMkLst>
            <pc:docMk/>
            <pc:sldMk cId="2661928585" sldId="1054"/>
            <ac:spMk id="2" creationId="{92C54C7C-02DA-D675-0363-D82C1BA5D930}"/>
          </ac:spMkLst>
        </pc:spChg>
        <pc:spChg chg="mod">
          <ac:chgData name="Nada Hussein" userId="0c1679e4-afb3-410d-8137-4da0d1d81446" providerId="ADAL" clId="{0C4DE829-7442-4047-B8FC-9BAF3EB7F1A9}" dt="2024-05-01T19:47:48.124" v="747" actId="403"/>
          <ac:spMkLst>
            <pc:docMk/>
            <pc:sldMk cId="2661928585" sldId="1054"/>
            <ac:spMk id="3" creationId="{9D4EAA1A-3199-910D-9294-FE874A5CCB43}"/>
          </ac:spMkLst>
        </pc:spChg>
        <pc:picChg chg="add del mod">
          <ac:chgData name="Nada Hussein" userId="0c1679e4-afb3-410d-8137-4da0d1d81446" providerId="ADAL" clId="{0C4DE829-7442-4047-B8FC-9BAF3EB7F1A9}" dt="2024-05-01T20:02:01.092" v="2347" actId="478"/>
          <ac:picMkLst>
            <pc:docMk/>
            <pc:sldMk cId="2661928585" sldId="1054"/>
            <ac:picMk id="4" creationId="{A885F302-6ACC-FA9B-D26E-DD5A5E1F0CF4}"/>
          </ac:picMkLst>
        </pc:picChg>
      </pc:sldChg>
      <pc:sldChg chg="addSp delSp modSp new mod">
        <pc:chgData name="Nada Hussein" userId="0c1679e4-afb3-410d-8137-4da0d1d81446" providerId="ADAL" clId="{0C4DE829-7442-4047-B8FC-9BAF3EB7F1A9}" dt="2024-05-01T20:02:18.263" v="2350" actId="478"/>
        <pc:sldMkLst>
          <pc:docMk/>
          <pc:sldMk cId="1302605002" sldId="1055"/>
        </pc:sldMkLst>
        <pc:spChg chg="mod">
          <ac:chgData name="Nada Hussein" userId="0c1679e4-afb3-410d-8137-4da0d1d81446" providerId="ADAL" clId="{0C4DE829-7442-4047-B8FC-9BAF3EB7F1A9}" dt="2024-05-01T19:37:54.554" v="45" actId="20577"/>
          <ac:spMkLst>
            <pc:docMk/>
            <pc:sldMk cId="1302605002" sldId="1055"/>
            <ac:spMk id="2" creationId="{E244201C-D470-BF9B-9E4D-F15F0EFEE9A8}"/>
          </ac:spMkLst>
        </pc:spChg>
        <pc:spChg chg="mod">
          <ac:chgData name="Nada Hussein" userId="0c1679e4-afb3-410d-8137-4da0d1d81446" providerId="ADAL" clId="{0C4DE829-7442-4047-B8FC-9BAF3EB7F1A9}" dt="2024-05-01T19:40:02.528" v="488" actId="20577"/>
          <ac:spMkLst>
            <pc:docMk/>
            <pc:sldMk cId="1302605002" sldId="1055"/>
            <ac:spMk id="3" creationId="{38451F35-14D0-64D3-4555-7C77E844F5A0}"/>
          </ac:spMkLst>
        </pc:spChg>
        <pc:picChg chg="add del mod">
          <ac:chgData name="Nada Hussein" userId="0c1679e4-afb3-410d-8137-4da0d1d81446" providerId="ADAL" clId="{0C4DE829-7442-4047-B8FC-9BAF3EB7F1A9}" dt="2024-05-01T20:02:18.263" v="2350" actId="478"/>
          <ac:picMkLst>
            <pc:docMk/>
            <pc:sldMk cId="1302605002" sldId="1055"/>
            <ac:picMk id="4" creationId="{48C087EF-85DC-D8B1-3A5F-CE9A100C01B3}"/>
          </ac:picMkLst>
        </pc:picChg>
      </pc:sldChg>
      <pc:sldChg chg="addSp modSp new del mod">
        <pc:chgData name="Nada Hussein" userId="0c1679e4-afb3-410d-8137-4da0d1d81446" providerId="ADAL" clId="{0C4DE829-7442-4047-B8FC-9BAF3EB7F1A9}" dt="2024-05-07T14:03:59.087" v="2418" actId="2696"/>
        <pc:sldMkLst>
          <pc:docMk/>
          <pc:sldMk cId="2181148439" sldId="1056"/>
        </pc:sldMkLst>
        <pc:spChg chg="mod">
          <ac:chgData name="Nada Hussein" userId="0c1679e4-afb3-410d-8137-4da0d1d81446" providerId="ADAL" clId="{0C4DE829-7442-4047-B8FC-9BAF3EB7F1A9}" dt="2024-05-01T19:48:11.617" v="765" actId="20577"/>
          <ac:spMkLst>
            <pc:docMk/>
            <pc:sldMk cId="2181148439" sldId="1056"/>
            <ac:spMk id="2" creationId="{3EBB4F84-5166-B660-7494-685083BEE361}"/>
          </ac:spMkLst>
        </pc:spChg>
        <pc:spChg chg="mod">
          <ac:chgData name="Nada Hussein" userId="0c1679e4-afb3-410d-8137-4da0d1d81446" providerId="ADAL" clId="{0C4DE829-7442-4047-B8FC-9BAF3EB7F1A9}" dt="2024-05-01T20:04:41.216" v="2412" actId="404"/>
          <ac:spMkLst>
            <pc:docMk/>
            <pc:sldMk cId="2181148439" sldId="1056"/>
            <ac:spMk id="3" creationId="{1AA92127-6856-4601-B13A-C0AA9EC12FD9}"/>
          </ac:spMkLst>
        </pc:spChg>
        <pc:picChg chg="add mod">
          <ac:chgData name="Nada Hussein" userId="0c1679e4-afb3-410d-8137-4da0d1d81446" providerId="ADAL" clId="{0C4DE829-7442-4047-B8FC-9BAF3EB7F1A9}" dt="2024-05-01T20:02:24.923" v="2352" actId="1076"/>
          <ac:picMkLst>
            <pc:docMk/>
            <pc:sldMk cId="2181148439" sldId="1056"/>
            <ac:picMk id="4" creationId="{A3DF848F-3895-6539-B1F0-EE892BE5BC3A}"/>
          </ac:picMkLst>
        </pc:picChg>
      </pc:sldChg>
      <pc:sldChg chg="addSp delSp modSp new mod ord modClrScheme chgLayout">
        <pc:chgData name="Nada Hussein" userId="0c1679e4-afb3-410d-8137-4da0d1d81446" providerId="ADAL" clId="{0C4DE829-7442-4047-B8FC-9BAF3EB7F1A9}" dt="2024-05-07T16:52:56.989" v="2846" actId="1076"/>
        <pc:sldMkLst>
          <pc:docMk/>
          <pc:sldMk cId="1977627545" sldId="1057"/>
        </pc:sldMkLst>
        <pc:spChg chg="mod">
          <ac:chgData name="Nada Hussein" userId="0c1679e4-afb3-410d-8137-4da0d1d81446" providerId="ADAL" clId="{0C4DE829-7442-4047-B8FC-9BAF3EB7F1A9}" dt="2024-05-01T20:03:05.368" v="2395" actId="27636"/>
          <ac:spMkLst>
            <pc:docMk/>
            <pc:sldMk cId="1977627545" sldId="1057"/>
            <ac:spMk id="2" creationId="{4745A7C5-994B-AC55-80B0-BF113C94BCC9}"/>
          </ac:spMkLst>
        </pc:spChg>
        <pc:spChg chg="add del mod">
          <ac:chgData name="Nada Hussein" userId="0c1679e4-afb3-410d-8137-4da0d1d81446" providerId="ADAL" clId="{0C4DE829-7442-4047-B8FC-9BAF3EB7F1A9}" dt="2024-05-07T16:52:56.989" v="2846" actId="1076"/>
          <ac:spMkLst>
            <pc:docMk/>
            <pc:sldMk cId="1977627545" sldId="1057"/>
            <ac:spMk id="3" creationId="{FD5E6233-50C4-DBED-04F3-3F1207887EDA}"/>
          </ac:spMkLst>
        </pc:spChg>
        <pc:picChg chg="add mod">
          <ac:chgData name="Nada Hussein" userId="0c1679e4-afb3-410d-8137-4da0d1d81446" providerId="ADAL" clId="{0C4DE829-7442-4047-B8FC-9BAF3EB7F1A9}" dt="2024-05-01T19:51:50.459" v="935"/>
          <ac:picMkLst>
            <pc:docMk/>
            <pc:sldMk cId="1977627545" sldId="1057"/>
            <ac:picMk id="4" creationId="{C29220D8-1E92-92A3-B5FD-8E64F240A109}"/>
          </ac:picMkLst>
        </pc:picChg>
        <pc:picChg chg="add mod">
          <ac:chgData name="Nada Hussein" userId="0c1679e4-afb3-410d-8137-4da0d1d81446" providerId="ADAL" clId="{0C4DE829-7442-4047-B8FC-9BAF3EB7F1A9}" dt="2024-05-01T19:54:56.554" v="1324" actId="27614"/>
          <ac:picMkLst>
            <pc:docMk/>
            <pc:sldMk cId="1977627545" sldId="1057"/>
            <ac:picMk id="6" creationId="{B9B56840-CD53-80E7-66D7-ADFFE6095B3E}"/>
          </ac:picMkLst>
        </pc:picChg>
      </pc:sldChg>
      <pc:sldChg chg="modSp new mod">
        <pc:chgData name="Nada Hussein" userId="0c1679e4-afb3-410d-8137-4da0d1d81446" providerId="ADAL" clId="{0C4DE829-7442-4047-B8FC-9BAF3EB7F1A9}" dt="2024-05-07T14:10:14.964" v="2460" actId="27636"/>
        <pc:sldMkLst>
          <pc:docMk/>
          <pc:sldMk cId="4092563489" sldId="1058"/>
        </pc:sldMkLst>
        <pc:spChg chg="mod">
          <ac:chgData name="Nada Hussein" userId="0c1679e4-afb3-410d-8137-4da0d1d81446" providerId="ADAL" clId="{0C4DE829-7442-4047-B8FC-9BAF3EB7F1A9}" dt="2024-05-01T19:54:14.325" v="1317" actId="20577"/>
          <ac:spMkLst>
            <pc:docMk/>
            <pc:sldMk cId="4092563489" sldId="1058"/>
            <ac:spMk id="2" creationId="{35ED91E1-13C3-CD84-0D01-04E4141A9C41}"/>
          </ac:spMkLst>
        </pc:spChg>
        <pc:spChg chg="mod">
          <ac:chgData name="Nada Hussein" userId="0c1679e4-afb3-410d-8137-4da0d1d81446" providerId="ADAL" clId="{0C4DE829-7442-4047-B8FC-9BAF3EB7F1A9}" dt="2024-05-07T14:10:14.964" v="2460" actId="27636"/>
          <ac:spMkLst>
            <pc:docMk/>
            <pc:sldMk cId="4092563489" sldId="1058"/>
            <ac:spMk id="3" creationId="{4FFA56FB-A90C-FBC7-1DAA-559CADF5BDE8}"/>
          </ac:spMkLst>
        </pc:spChg>
      </pc:sldChg>
      <pc:sldChg chg="new del">
        <pc:chgData name="Nada Hussein" userId="0c1679e4-afb3-410d-8137-4da0d1d81446" providerId="ADAL" clId="{0C4DE829-7442-4047-B8FC-9BAF3EB7F1A9}" dt="2024-05-07T16:37:46.788" v="2464" actId="2696"/>
        <pc:sldMkLst>
          <pc:docMk/>
          <pc:sldMk cId="481248750" sldId="1059"/>
        </pc:sldMkLst>
      </pc:sldChg>
      <pc:sldChg chg="addSp delSp modSp new mod modClrScheme chgLayout">
        <pc:chgData name="Nada Hussein" userId="0c1679e4-afb3-410d-8137-4da0d1d81446" providerId="ADAL" clId="{0C4DE829-7442-4047-B8FC-9BAF3EB7F1A9}" dt="2024-05-07T16:45:26.531" v="2836" actId="20577"/>
        <pc:sldMkLst>
          <pc:docMk/>
          <pc:sldMk cId="681978279" sldId="1059"/>
        </pc:sldMkLst>
        <pc:spChg chg="mod">
          <ac:chgData name="Nada Hussein" userId="0c1679e4-afb3-410d-8137-4da0d1d81446" providerId="ADAL" clId="{0C4DE829-7442-4047-B8FC-9BAF3EB7F1A9}" dt="2024-05-07T16:42:12.415" v="2792" actId="26606"/>
          <ac:spMkLst>
            <pc:docMk/>
            <pc:sldMk cId="681978279" sldId="1059"/>
            <ac:spMk id="2" creationId="{B647FC96-FC81-C84D-FB70-D12BA440B688}"/>
          </ac:spMkLst>
        </pc:spChg>
        <pc:spChg chg="add del mod">
          <ac:chgData name="Nada Hussein" userId="0c1679e4-afb3-410d-8137-4da0d1d81446" providerId="ADAL" clId="{0C4DE829-7442-4047-B8FC-9BAF3EB7F1A9}" dt="2024-05-07T16:45:26.531" v="2836" actId="20577"/>
          <ac:spMkLst>
            <pc:docMk/>
            <pc:sldMk cId="681978279" sldId="1059"/>
            <ac:spMk id="3" creationId="{E379DED0-9E34-9CE4-6767-3102B766F555}"/>
          </ac:spMkLst>
        </pc:spChg>
        <pc:picChg chg="add del mod ord">
          <ac:chgData name="Nada Hussein" userId="0c1679e4-afb3-410d-8137-4da0d1d81446" providerId="ADAL" clId="{0C4DE829-7442-4047-B8FC-9BAF3EB7F1A9}" dt="2024-05-07T16:40:49.634" v="2497" actId="22"/>
          <ac:picMkLst>
            <pc:docMk/>
            <pc:sldMk cId="681978279" sldId="1059"/>
            <ac:picMk id="5" creationId="{658E64E1-B6E4-DCA0-30B0-4016247AAAFD}"/>
          </ac:picMkLst>
        </pc:picChg>
        <pc:picChg chg="add mod">
          <ac:chgData name="Nada Hussein" userId="0c1679e4-afb3-410d-8137-4da0d1d81446" providerId="ADAL" clId="{0C4DE829-7442-4047-B8FC-9BAF3EB7F1A9}" dt="2024-05-07T16:42:15.776" v="2793" actId="27614"/>
          <ac:picMkLst>
            <pc:docMk/>
            <pc:sldMk cId="681978279" sldId="1059"/>
            <ac:picMk id="7" creationId="{73A11880-8343-5E77-034D-8E0AB7453846}"/>
          </ac:picMkLst>
        </pc:picChg>
      </pc:sldChg>
      <pc:sldChg chg="new del">
        <pc:chgData name="Nada Hussein" userId="0c1679e4-afb3-410d-8137-4da0d1d81446" providerId="ADAL" clId="{0C4DE829-7442-4047-B8FC-9BAF3EB7F1A9}" dt="2024-05-07T16:36:06.755" v="2462" actId="2696"/>
        <pc:sldMkLst>
          <pc:docMk/>
          <pc:sldMk cId="1115803583" sldId="10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47E91-ADE8-4B0E-A912-7870D2B5CB03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D77820-225E-4723-A374-20C8633AB0C3}">
      <dgm:prSet phldrT="[Text]" phldr="0" custT="1"/>
      <dgm:spPr/>
      <dgm:t>
        <a:bodyPr/>
        <a:lstStyle/>
        <a:p>
          <a:pPr rtl="0"/>
          <a:r>
            <a:rPr lang="en-US" sz="1800" dirty="0">
              <a:latin typeface="+mn-lt"/>
            </a:rPr>
            <a:t>Prevents Discrimination</a:t>
          </a:r>
        </a:p>
      </dgm:t>
    </dgm:pt>
    <dgm:pt modelId="{AC60DB07-FC3F-4D5B-BE4F-FE9BC5D7CA8A}" type="parTrans" cxnId="{E78C14B6-D80A-43F1-B4C3-C8B78A539A68}">
      <dgm:prSet/>
      <dgm:spPr/>
      <dgm:t>
        <a:bodyPr/>
        <a:lstStyle/>
        <a:p>
          <a:endParaRPr lang="en-US"/>
        </a:p>
      </dgm:t>
    </dgm:pt>
    <dgm:pt modelId="{343526CC-DAD2-4D48-9B34-0FAB3AAA6F11}" type="sibTrans" cxnId="{E78C14B6-D80A-43F1-B4C3-C8B78A539A68}">
      <dgm:prSet/>
      <dgm:spPr/>
      <dgm:t>
        <a:bodyPr/>
        <a:lstStyle/>
        <a:p>
          <a:endParaRPr lang="en-US"/>
        </a:p>
      </dgm:t>
    </dgm:pt>
    <dgm:pt modelId="{BDD41A7E-4C90-4D62-8CA4-C0109B473DEF}">
      <dgm:prSet phldrT="[Text]" phldr="0" custT="1"/>
      <dgm:spPr/>
      <dgm:t>
        <a:bodyPr/>
        <a:lstStyle/>
        <a:p>
          <a:pPr algn="l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Seal/expunge eviction records</a:t>
          </a:r>
          <a:endParaRPr lang="en-US" sz="1400" dirty="0"/>
        </a:p>
      </dgm:t>
    </dgm:pt>
    <dgm:pt modelId="{15BB8926-53E8-48F8-96D9-35866DABAC83}" type="parTrans" cxnId="{2FAB704B-6EB4-4326-A0AA-3113264D6C7C}">
      <dgm:prSet/>
      <dgm:spPr/>
      <dgm:t>
        <a:bodyPr/>
        <a:lstStyle/>
        <a:p>
          <a:endParaRPr lang="en-US"/>
        </a:p>
      </dgm:t>
    </dgm:pt>
    <dgm:pt modelId="{C86A51E8-18EF-4171-B99D-45587D56F097}" type="sibTrans" cxnId="{2FAB704B-6EB4-4326-A0AA-3113264D6C7C}">
      <dgm:prSet/>
      <dgm:spPr/>
      <dgm:t>
        <a:bodyPr/>
        <a:lstStyle/>
        <a:p>
          <a:endParaRPr lang="en-US"/>
        </a:p>
      </dgm:t>
    </dgm:pt>
    <dgm:pt modelId="{E58BD1A1-D654-40DB-8B6C-347AA38B1BB2}">
      <dgm:prSet phldrT="[Text]" phldr="0" custT="1"/>
      <dgm:spPr/>
      <dgm:t>
        <a:bodyPr/>
        <a:lstStyle/>
        <a:p>
          <a:pPr rtl="0"/>
          <a:r>
            <a:rPr lang="en-US" sz="1800" dirty="0">
              <a:latin typeface="+mn-lt"/>
            </a:rPr>
            <a:t>Protects the Right to Organize</a:t>
          </a:r>
        </a:p>
      </dgm:t>
    </dgm:pt>
    <dgm:pt modelId="{41D386FA-67EE-45E1-AC39-E2C6203968B7}" type="parTrans" cxnId="{28A00177-3FD8-4387-A4C4-21CBE80A4931}">
      <dgm:prSet/>
      <dgm:spPr/>
      <dgm:t>
        <a:bodyPr/>
        <a:lstStyle/>
        <a:p>
          <a:endParaRPr lang="en-US"/>
        </a:p>
      </dgm:t>
    </dgm:pt>
    <dgm:pt modelId="{8A098D7B-2D56-40AD-91A0-1B33AB952DC2}" type="sibTrans" cxnId="{28A00177-3FD8-4387-A4C4-21CBE80A4931}">
      <dgm:prSet/>
      <dgm:spPr/>
      <dgm:t>
        <a:bodyPr/>
        <a:lstStyle/>
        <a:p>
          <a:endParaRPr lang="en-US"/>
        </a:p>
      </dgm:t>
    </dgm:pt>
    <dgm:pt modelId="{BF5D0912-525C-4EBE-8125-9C5D70ACBFB2}">
      <dgm:prSet phldrT="[Text]" phldr="0" custT="1"/>
      <dgm:spPr/>
      <dgm:t>
        <a:bodyPr/>
        <a:lstStyle/>
        <a:p>
          <a:pPr algn="l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Fund organizing efforts</a:t>
          </a:r>
          <a:endParaRPr lang="en-US" sz="1400" dirty="0"/>
        </a:p>
      </dgm:t>
    </dgm:pt>
    <dgm:pt modelId="{4127CB4D-56B2-45DA-81C5-3D5662FFF586}" type="parTrans" cxnId="{23FFAC9D-04CA-49E6-9060-08F0988A4A67}">
      <dgm:prSet/>
      <dgm:spPr/>
      <dgm:t>
        <a:bodyPr/>
        <a:lstStyle/>
        <a:p>
          <a:endParaRPr lang="en-US"/>
        </a:p>
      </dgm:t>
    </dgm:pt>
    <dgm:pt modelId="{92469F41-AAD0-4FD2-9ADE-5E7040D808E1}" type="sibTrans" cxnId="{23FFAC9D-04CA-49E6-9060-08F0988A4A67}">
      <dgm:prSet/>
      <dgm:spPr/>
      <dgm:t>
        <a:bodyPr/>
        <a:lstStyle/>
        <a:p>
          <a:endParaRPr lang="en-US"/>
        </a:p>
      </dgm:t>
    </dgm:pt>
    <dgm:pt modelId="{25966563-2400-420D-87E4-F7A69A674FE6}">
      <dgm:prSet phldrT="[Text]" phldr="0" custT="1"/>
      <dgm:spPr/>
      <dgm:t>
        <a:bodyPr/>
        <a:lstStyle/>
        <a:p>
          <a:pPr algn="l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Eliminate application and junk fees</a:t>
          </a:r>
          <a:endParaRPr lang="en-US" sz="1400" dirty="0"/>
        </a:p>
      </dgm:t>
    </dgm:pt>
    <dgm:pt modelId="{85C43EB9-96E3-425E-BE0E-4430C981DE5A}" type="parTrans" cxnId="{79CCA6A8-D689-4CA6-A2C5-27C1A4A9997E}">
      <dgm:prSet/>
      <dgm:spPr/>
      <dgm:t>
        <a:bodyPr/>
        <a:lstStyle/>
        <a:p>
          <a:endParaRPr lang="en-US"/>
        </a:p>
      </dgm:t>
    </dgm:pt>
    <dgm:pt modelId="{EF15F71B-BAC0-4B36-9368-B39DBDBCFAE1}" type="sibTrans" cxnId="{79CCA6A8-D689-4CA6-A2C5-27C1A4A9997E}">
      <dgm:prSet/>
      <dgm:spPr/>
      <dgm:t>
        <a:bodyPr/>
        <a:lstStyle/>
        <a:p>
          <a:endParaRPr lang="en-US"/>
        </a:p>
      </dgm:t>
    </dgm:pt>
    <dgm:pt modelId="{15D2308D-5555-478C-9DEF-DCD1260364CC}">
      <dgm:prSet phldr="0" custT="1"/>
      <dgm:spPr/>
      <dgm:t>
        <a:bodyPr/>
        <a:lstStyle/>
        <a:p>
          <a:pPr algn="l" rtl="0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Source-of-income protections</a:t>
          </a:r>
        </a:p>
      </dgm:t>
    </dgm:pt>
    <dgm:pt modelId="{D6AC4053-5E4F-4D03-AAF6-5E685A242820}" type="parTrans" cxnId="{F252E6DB-03FA-4B3E-B650-43A87B28D6D3}">
      <dgm:prSet/>
      <dgm:spPr/>
      <dgm:t>
        <a:bodyPr/>
        <a:lstStyle/>
        <a:p>
          <a:endParaRPr lang="en-US"/>
        </a:p>
      </dgm:t>
    </dgm:pt>
    <dgm:pt modelId="{10A6BCE7-FE5B-480A-B83F-52B711D98966}" type="sibTrans" cxnId="{F252E6DB-03FA-4B3E-B650-43A87B28D6D3}">
      <dgm:prSet/>
      <dgm:spPr/>
      <dgm:t>
        <a:bodyPr/>
        <a:lstStyle/>
        <a:p>
          <a:endParaRPr lang="en-US"/>
        </a:p>
      </dgm:t>
    </dgm:pt>
    <dgm:pt modelId="{217CF6AB-B8CA-4E84-BBF1-A98E3F4DF1F3}">
      <dgm:prSet phldr="0" custT="1"/>
      <dgm:spPr/>
      <dgm:t>
        <a:bodyPr/>
        <a:lstStyle/>
        <a:p>
          <a:pPr algn="l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accessible housing enforcement</a:t>
          </a:r>
        </a:p>
      </dgm:t>
    </dgm:pt>
    <dgm:pt modelId="{667F880E-80EE-4FA8-9264-99CDBAB42D4C}" type="parTrans" cxnId="{35DAF56F-2AE8-4E68-B70B-391DC712784B}">
      <dgm:prSet/>
      <dgm:spPr/>
      <dgm:t>
        <a:bodyPr/>
        <a:lstStyle/>
        <a:p>
          <a:endParaRPr lang="en-US"/>
        </a:p>
      </dgm:t>
    </dgm:pt>
    <dgm:pt modelId="{F6C5126E-FDD2-401F-9EAE-DC1545DAB8E1}" type="sibTrans" cxnId="{35DAF56F-2AE8-4E68-B70B-391DC712784B}">
      <dgm:prSet/>
      <dgm:spPr/>
      <dgm:t>
        <a:bodyPr/>
        <a:lstStyle/>
        <a:p>
          <a:endParaRPr lang="en-US"/>
        </a:p>
      </dgm:t>
    </dgm:pt>
    <dgm:pt modelId="{477E490C-BC8B-4F81-BD30-13AF52F34232}">
      <dgm:prSet phldr="0" custT="1"/>
      <dgm:spPr/>
      <dgm:t>
        <a:bodyPr/>
        <a:lstStyle/>
        <a:p>
          <a:pPr algn="l" rtl="0"/>
          <a:r>
            <a:rPr lang="en-US" sz="1400" dirty="0">
              <a:solidFill>
                <a:srgbClr val="444444"/>
              </a:solidFill>
              <a:latin typeface="Calibri"/>
              <a:ea typeface="Calibri"/>
              <a:cs typeface="Calibri"/>
            </a:rPr>
            <a:t>Promote tenant unions</a:t>
          </a:r>
        </a:p>
      </dgm:t>
    </dgm:pt>
    <dgm:pt modelId="{77308609-E0F5-4F14-B1E3-BB6A93AE3553}" type="parTrans" cxnId="{781E04C9-B38B-4CCE-A6B6-617B59761751}">
      <dgm:prSet/>
      <dgm:spPr/>
      <dgm:t>
        <a:bodyPr/>
        <a:lstStyle/>
        <a:p>
          <a:endParaRPr lang="en-US"/>
        </a:p>
      </dgm:t>
    </dgm:pt>
    <dgm:pt modelId="{BE21DADE-2BB5-4F14-9FD4-B2F23CA9F588}" type="sibTrans" cxnId="{781E04C9-B38B-4CCE-A6B6-617B59761751}">
      <dgm:prSet/>
      <dgm:spPr/>
      <dgm:t>
        <a:bodyPr/>
        <a:lstStyle/>
        <a:p>
          <a:endParaRPr lang="en-US"/>
        </a:p>
      </dgm:t>
    </dgm:pt>
    <dgm:pt modelId="{68A726BD-DB0D-4EA7-8212-1BC3CCD27A16}">
      <dgm:prSet phldr="0" custT="1"/>
      <dgm:spPr/>
      <dgm:t>
        <a:bodyPr/>
        <a:lstStyle/>
        <a:p>
          <a:pPr algn="l"/>
          <a:r>
            <a:rPr lang="en-US" sz="1400">
              <a:solidFill>
                <a:srgbClr val="444444"/>
              </a:solidFill>
              <a:latin typeface="Calibri"/>
              <a:ea typeface="Calibri"/>
              <a:cs typeface="Calibri"/>
            </a:rPr>
            <a:t>Regulate tenant screening practices</a:t>
          </a:r>
          <a:endParaRPr lang="en-US" sz="1400" dirty="0"/>
        </a:p>
      </dgm:t>
    </dgm:pt>
    <dgm:pt modelId="{605BAADB-F02A-4645-AE35-8A9748726BAB}" type="parTrans" cxnId="{15539246-4F38-435E-BA28-81EEC6583A3E}">
      <dgm:prSet/>
      <dgm:spPr/>
      <dgm:t>
        <a:bodyPr/>
        <a:lstStyle/>
        <a:p>
          <a:endParaRPr lang="en-US"/>
        </a:p>
      </dgm:t>
    </dgm:pt>
    <dgm:pt modelId="{A3B1A87A-AB6E-4852-BD96-FD25C43E7677}" type="sibTrans" cxnId="{15539246-4F38-435E-BA28-81EEC6583A3E}">
      <dgm:prSet/>
      <dgm:spPr/>
      <dgm:t>
        <a:bodyPr/>
        <a:lstStyle/>
        <a:p>
          <a:endParaRPr lang="en-US"/>
        </a:p>
      </dgm:t>
    </dgm:pt>
    <dgm:pt modelId="{93D41AE6-0E27-4374-B756-A665253126EC}">
      <dgm:prSet phldr="0" custT="1"/>
      <dgm:spPr/>
      <dgm:t>
        <a:bodyPr/>
        <a:lstStyle/>
        <a:p>
          <a:pPr algn="l" rtl="0"/>
          <a:r>
            <a:rPr lang="en-US" sz="1800" dirty="0">
              <a:latin typeface="Calibri"/>
              <a:ea typeface="Calibri"/>
              <a:cs typeface="Calibri"/>
            </a:rPr>
            <a:t>Upholds a Fair and Transparent Application Process</a:t>
          </a:r>
        </a:p>
      </dgm:t>
    </dgm:pt>
    <dgm:pt modelId="{4573FD8E-E142-485B-933F-EAFA49FB0883}" type="parTrans" cxnId="{7396AE59-A059-41A4-B9FF-629B4466A5E1}">
      <dgm:prSet/>
      <dgm:spPr/>
      <dgm:t>
        <a:bodyPr/>
        <a:lstStyle/>
        <a:p>
          <a:endParaRPr lang="en-US"/>
        </a:p>
      </dgm:t>
    </dgm:pt>
    <dgm:pt modelId="{98ABC6A6-850A-408B-B3C3-87E0957B3752}" type="sibTrans" cxnId="{7396AE59-A059-41A4-B9FF-629B4466A5E1}">
      <dgm:prSet/>
      <dgm:spPr/>
      <dgm:t>
        <a:bodyPr/>
        <a:lstStyle/>
        <a:p>
          <a:endParaRPr lang="en-US"/>
        </a:p>
      </dgm:t>
    </dgm:pt>
    <dgm:pt modelId="{598F64FA-D274-4898-917E-11EDE3E38F74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live free of harassment or retaliation</a:t>
          </a:r>
          <a:endParaRPr lang="en-US" sz="1200" dirty="0"/>
        </a:p>
      </dgm:t>
    </dgm:pt>
    <dgm:pt modelId="{B7BBE32A-6025-4571-8784-EEEA4AF5AAE5}" type="parTrans" cxnId="{BA207D62-840B-4030-AA6F-5B8CB0983BDC}">
      <dgm:prSet/>
      <dgm:spPr/>
      <dgm:t>
        <a:bodyPr/>
        <a:lstStyle/>
        <a:p>
          <a:endParaRPr lang="en-US"/>
        </a:p>
      </dgm:t>
    </dgm:pt>
    <dgm:pt modelId="{0081E995-29F6-4174-B77D-1C1B83F89F16}" type="sibTrans" cxnId="{BA207D62-840B-4030-AA6F-5B8CB0983BDC}">
      <dgm:prSet/>
      <dgm:spPr/>
      <dgm:t>
        <a:bodyPr/>
        <a:lstStyle/>
        <a:p>
          <a:endParaRPr lang="en-US"/>
        </a:p>
      </dgm:t>
    </dgm:pt>
    <dgm:pt modelId="{6B0415E1-E7BE-4190-B4AD-1E3793D6D7A6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Prohibit unreasonable lease terms</a:t>
          </a:r>
        </a:p>
      </dgm:t>
    </dgm:pt>
    <dgm:pt modelId="{4804A3BE-1D5C-43E6-81CA-7E18F4ECE466}" type="parTrans" cxnId="{BFDD4FBD-01CA-4ADB-8FC8-1924CFE2E590}">
      <dgm:prSet/>
      <dgm:spPr/>
      <dgm:t>
        <a:bodyPr/>
        <a:lstStyle/>
        <a:p>
          <a:endParaRPr lang="en-US"/>
        </a:p>
      </dgm:t>
    </dgm:pt>
    <dgm:pt modelId="{DDFDF2ED-7B05-4234-AEED-89BBD002A9BC}" type="sibTrans" cxnId="{BFDD4FBD-01CA-4ADB-8FC8-1924CFE2E590}">
      <dgm:prSet/>
      <dgm:spPr/>
      <dgm:t>
        <a:bodyPr/>
        <a:lstStyle/>
        <a:p>
          <a:endParaRPr lang="en-US"/>
        </a:p>
      </dgm:t>
    </dgm:pt>
    <dgm:pt modelId="{791A203E-99C9-4A20-B158-593101685602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Rent stabilization and anti-rent gouging</a:t>
          </a:r>
        </a:p>
      </dgm:t>
    </dgm:pt>
    <dgm:pt modelId="{463EB1AD-D8E2-4A1B-96C3-487ED4512DAA}" type="parTrans" cxnId="{C3A76602-C8AF-415D-A928-A708B3D783B7}">
      <dgm:prSet/>
      <dgm:spPr/>
      <dgm:t>
        <a:bodyPr/>
        <a:lstStyle/>
        <a:p>
          <a:endParaRPr lang="en-US"/>
        </a:p>
      </dgm:t>
    </dgm:pt>
    <dgm:pt modelId="{98077828-AA2F-42AC-8DCF-FEE9CE28693A}" type="sibTrans" cxnId="{C3A76602-C8AF-415D-A928-A708B3D783B7}">
      <dgm:prSet/>
      <dgm:spPr/>
      <dgm:t>
        <a:bodyPr/>
        <a:lstStyle/>
        <a:p>
          <a:endParaRPr lang="en-US"/>
        </a:p>
      </dgm:t>
    </dgm:pt>
    <dgm:pt modelId="{A84F8591-79B0-4905-AC9B-6E1042978779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Habitability standards</a:t>
          </a:r>
        </a:p>
      </dgm:t>
    </dgm:pt>
    <dgm:pt modelId="{B0AB824B-8D80-4A0E-AEA7-4C78FCBC2928}" type="parTrans" cxnId="{77F297DC-1483-4206-BB27-3E09FF2D65B8}">
      <dgm:prSet/>
      <dgm:spPr/>
      <dgm:t>
        <a:bodyPr/>
        <a:lstStyle/>
        <a:p>
          <a:endParaRPr lang="en-US"/>
        </a:p>
      </dgm:t>
    </dgm:pt>
    <dgm:pt modelId="{B0FDAAE6-0FE1-4140-A03B-64F35035B2AA}" type="sibTrans" cxnId="{77F297DC-1483-4206-BB27-3E09FF2D65B8}">
      <dgm:prSet/>
      <dgm:spPr/>
      <dgm:t>
        <a:bodyPr/>
        <a:lstStyle/>
        <a:p>
          <a:endParaRPr lang="en-US"/>
        </a:p>
      </dgm:t>
    </dgm:pt>
    <dgm:pt modelId="{577F54A4-5199-44D9-BA23-E4243A131B5D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Just cause standards</a:t>
          </a:r>
        </a:p>
      </dgm:t>
    </dgm:pt>
    <dgm:pt modelId="{80DF3A6F-9395-4198-8180-F6BBBAECDC0B}" type="parTrans" cxnId="{7EE49439-F9C7-470C-B81D-910D58D9B62A}">
      <dgm:prSet/>
      <dgm:spPr/>
      <dgm:t>
        <a:bodyPr/>
        <a:lstStyle/>
        <a:p>
          <a:endParaRPr lang="en-US"/>
        </a:p>
      </dgm:t>
    </dgm:pt>
    <dgm:pt modelId="{27C62C82-C368-4938-B022-89C166D471C6}" type="sibTrans" cxnId="{7EE49439-F9C7-470C-B81D-910D58D9B62A}">
      <dgm:prSet/>
      <dgm:spPr/>
      <dgm:t>
        <a:bodyPr/>
        <a:lstStyle/>
        <a:p>
          <a:endParaRPr lang="en-US"/>
        </a:p>
      </dgm:t>
    </dgm:pt>
    <dgm:pt modelId="{30EA46AB-76FA-4584-A935-F1AE71843A99}">
      <dgm:prSet phldr="0" custT="1"/>
      <dgm:spPr/>
      <dgm:t>
        <a:bodyPr/>
        <a:lstStyle/>
        <a:p>
          <a:pPr algn="l" rtl="0"/>
          <a:r>
            <a:rPr lang="en-US" sz="1600" dirty="0">
              <a:latin typeface="Calibri"/>
              <a:ea typeface="Calibri"/>
              <a:cs typeface="Calibri"/>
            </a:rPr>
            <a:t>Guarantees Rights During Tenancy</a:t>
          </a:r>
        </a:p>
      </dgm:t>
    </dgm:pt>
    <dgm:pt modelId="{5D712524-6440-43EE-B535-3AE57F5FC334}" type="parTrans" cxnId="{126C0221-C43E-4801-B2EE-4AE141300383}">
      <dgm:prSet/>
      <dgm:spPr/>
      <dgm:t>
        <a:bodyPr/>
        <a:lstStyle/>
        <a:p>
          <a:endParaRPr lang="en-US"/>
        </a:p>
      </dgm:t>
    </dgm:pt>
    <dgm:pt modelId="{810881D7-A6D8-45F2-8318-1F3D21C688E0}" type="sibTrans" cxnId="{126C0221-C43E-4801-B2EE-4AE141300383}">
      <dgm:prSet/>
      <dgm:spPr/>
      <dgm:t>
        <a:bodyPr/>
        <a:lstStyle/>
        <a:p>
          <a:endParaRPr lang="en-US"/>
        </a:p>
      </dgm:t>
    </dgm:pt>
    <dgm:pt modelId="{B0672748-D8FA-4CB4-8242-7E52A2429EDF}">
      <dgm:prSet phldr="0" custT="1"/>
      <dgm:spPr/>
      <dgm:t>
        <a:bodyPr/>
        <a:lstStyle/>
        <a:p>
          <a:pPr algn="l" rtl="0"/>
          <a:r>
            <a:rPr lang="en-US" sz="1800" dirty="0">
              <a:latin typeface="Calibri"/>
              <a:ea typeface="Calibri"/>
              <a:cs typeface="Calibri"/>
            </a:rPr>
            <a:t>Eviction as Last Resort</a:t>
          </a:r>
        </a:p>
      </dgm:t>
    </dgm:pt>
    <dgm:pt modelId="{429C800B-36BF-4F60-AF63-10DAEC899610}" type="parTrans" cxnId="{3E8EFCE3-65F4-4A80-B9B3-EEB2F024FCDD}">
      <dgm:prSet/>
      <dgm:spPr/>
      <dgm:t>
        <a:bodyPr/>
        <a:lstStyle/>
        <a:p>
          <a:endParaRPr lang="en-US"/>
        </a:p>
      </dgm:t>
    </dgm:pt>
    <dgm:pt modelId="{0B78C3A3-4560-4969-A8AA-00F3C5B5EE46}" type="sibTrans" cxnId="{3E8EFCE3-65F4-4A80-B9B3-EEB2F024FCDD}">
      <dgm:prSet/>
      <dgm:spPr/>
      <dgm:t>
        <a:bodyPr/>
        <a:lstStyle/>
        <a:p>
          <a:endParaRPr lang="en-US"/>
        </a:p>
      </dgm:t>
    </dgm:pt>
    <dgm:pt modelId="{5ACBB057-5CE0-408E-9F6F-E251C884821B}">
      <dgm:prSet phldr="0" custT="1"/>
      <dgm:spPr/>
      <dgm:t>
        <a:bodyPr/>
        <a:lstStyle/>
        <a:p>
          <a:pPr algn="l" rtl="0"/>
          <a:r>
            <a:rPr lang="en-US" sz="1200" b="0" dirty="0">
              <a:latin typeface="Calibri"/>
              <a:ea typeface="Calibri"/>
              <a:cs typeface="Calibri"/>
            </a:rPr>
            <a:t>Relocation and housing navigation services</a:t>
          </a:r>
          <a:endParaRPr lang="en-US" sz="1200" b="0" dirty="0">
            <a:latin typeface="Calibri Light"/>
            <a:ea typeface="Calibri Light"/>
            <a:cs typeface="Calibri Light"/>
          </a:endParaRPr>
        </a:p>
      </dgm:t>
    </dgm:pt>
    <dgm:pt modelId="{C0B7C899-998B-48B2-8B80-39202B00EDEA}" type="parTrans" cxnId="{17212EC2-D2AF-4FE7-9F89-BB69E311AA44}">
      <dgm:prSet/>
      <dgm:spPr/>
      <dgm:t>
        <a:bodyPr/>
        <a:lstStyle/>
        <a:p>
          <a:endParaRPr lang="en-US"/>
        </a:p>
      </dgm:t>
    </dgm:pt>
    <dgm:pt modelId="{F5F9B6CA-9175-4899-8CDE-4BA22E8CA61E}" type="sibTrans" cxnId="{17212EC2-D2AF-4FE7-9F89-BB69E311AA44}">
      <dgm:prSet/>
      <dgm:spPr/>
      <dgm:t>
        <a:bodyPr/>
        <a:lstStyle/>
        <a:p>
          <a:endParaRPr lang="en-US"/>
        </a:p>
      </dgm:t>
    </dgm:pt>
    <dgm:pt modelId="{DDBD6B7D-54D4-4536-8580-4FF1D8A3016D}">
      <dgm:prSet phldr="0" custT="1"/>
      <dgm:spPr/>
      <dgm:t>
        <a:bodyPr/>
        <a:lstStyle/>
        <a:p>
          <a:pPr algn="l" rtl="0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Notice requirements and filing fees</a:t>
          </a:r>
        </a:p>
      </dgm:t>
    </dgm:pt>
    <dgm:pt modelId="{96764FF9-DD9A-45AD-8F13-B399D40BB79A}" type="parTrans" cxnId="{CC292E35-405A-4468-ADD1-3675296F216C}">
      <dgm:prSet/>
      <dgm:spPr/>
      <dgm:t>
        <a:bodyPr/>
        <a:lstStyle/>
        <a:p>
          <a:endParaRPr lang="en-US"/>
        </a:p>
      </dgm:t>
    </dgm:pt>
    <dgm:pt modelId="{613F14A7-7CB7-4AC2-A23F-8506DD61FC2E}" type="sibTrans" cxnId="{CC292E35-405A-4468-ADD1-3675296F216C}">
      <dgm:prSet/>
      <dgm:spPr/>
      <dgm:t>
        <a:bodyPr/>
        <a:lstStyle/>
        <a:p>
          <a:endParaRPr lang="en-US"/>
        </a:p>
      </dgm:t>
    </dgm:pt>
    <dgm:pt modelId="{E7C7AE11-3E11-47A7-81F7-7AB5D00034D1}">
      <dgm:prSet phldr="0" custT="1"/>
      <dgm:spPr/>
      <dgm:t>
        <a:bodyPr/>
        <a:lstStyle/>
        <a:p>
          <a:pPr algn="l"/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Increase funding for legal assistance</a:t>
          </a:r>
        </a:p>
      </dgm:t>
    </dgm:pt>
    <dgm:pt modelId="{0213B717-D9DA-45DB-B409-517E89022D6E}" type="parTrans" cxnId="{9B2F8E0C-C884-4733-927A-8A9AF97AF422}">
      <dgm:prSet/>
      <dgm:spPr/>
      <dgm:t>
        <a:bodyPr/>
        <a:lstStyle/>
        <a:p>
          <a:endParaRPr lang="en-US"/>
        </a:p>
      </dgm:t>
    </dgm:pt>
    <dgm:pt modelId="{55BD9F32-D3DE-4B92-B543-C4625EF83C4E}" type="sibTrans" cxnId="{9B2F8E0C-C884-4733-927A-8A9AF97AF422}">
      <dgm:prSet/>
      <dgm:spPr/>
      <dgm:t>
        <a:bodyPr/>
        <a:lstStyle/>
        <a:p>
          <a:endParaRPr lang="en-US"/>
        </a:p>
      </dgm:t>
    </dgm:pt>
    <dgm:pt modelId="{6996F62D-DB9F-4FBD-9D32-A6005AC50918}">
      <dgm:prSet phldr="0" custT="1"/>
      <dgm:spPr/>
      <dgm:t>
        <a:bodyPr/>
        <a:lstStyle/>
        <a:p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counsel</a:t>
          </a:r>
          <a:endParaRPr lang="en-US" sz="1200" dirty="0"/>
        </a:p>
      </dgm:t>
    </dgm:pt>
    <dgm:pt modelId="{D4FABF44-237B-41C8-877C-D0099B40D1B2}" type="parTrans" cxnId="{1CDCAA7B-3C7C-415F-8CCC-6DC9653C706C}">
      <dgm:prSet/>
      <dgm:spPr/>
      <dgm:t>
        <a:bodyPr/>
        <a:lstStyle/>
        <a:p>
          <a:endParaRPr lang="en-US"/>
        </a:p>
      </dgm:t>
    </dgm:pt>
    <dgm:pt modelId="{38E6851E-FF33-4A00-8C1F-A270C3783C8A}" type="sibTrans" cxnId="{1CDCAA7B-3C7C-415F-8CCC-6DC9653C706C}">
      <dgm:prSet/>
      <dgm:spPr/>
      <dgm:t>
        <a:bodyPr/>
        <a:lstStyle/>
        <a:p>
          <a:endParaRPr lang="en-US"/>
        </a:p>
      </dgm:t>
    </dgm:pt>
    <dgm:pt modelId="{816F7C53-27B7-4045-97D7-8206EB4E1047}">
      <dgm:prSet phldr="0" custT="1"/>
      <dgm:spPr/>
      <dgm:t>
        <a:bodyPr/>
        <a:lstStyle/>
        <a:p>
          <a:r>
            <a:rPr lang="en-US" sz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Emergency rental assistance </a:t>
          </a:r>
          <a:endParaRPr lang="en-US" sz="1200" dirty="0"/>
        </a:p>
      </dgm:t>
    </dgm:pt>
    <dgm:pt modelId="{52BEA22F-B932-4B5C-9220-4AD02775B87D}" type="parTrans" cxnId="{52DCA26F-5CE6-43F5-9868-68165229EB51}">
      <dgm:prSet/>
      <dgm:spPr/>
      <dgm:t>
        <a:bodyPr/>
        <a:lstStyle/>
        <a:p>
          <a:endParaRPr lang="en-US"/>
        </a:p>
      </dgm:t>
    </dgm:pt>
    <dgm:pt modelId="{3939E80A-1DED-4C48-820B-D8BFC744E613}" type="sibTrans" cxnId="{52DCA26F-5CE6-43F5-9868-68165229EB51}">
      <dgm:prSet/>
      <dgm:spPr/>
      <dgm:t>
        <a:bodyPr/>
        <a:lstStyle/>
        <a:p>
          <a:endParaRPr lang="en-US"/>
        </a:p>
      </dgm:t>
    </dgm:pt>
    <dgm:pt modelId="{EAB6C50E-C55C-4D2A-A61F-8C71CCA7D221}">
      <dgm:prSet phldrT="[Text]" phldr="0" custT="1"/>
      <dgm:spPr/>
      <dgm:t>
        <a:bodyPr/>
        <a:lstStyle/>
        <a:p>
          <a:pPr algn="l"/>
          <a:r>
            <a:rPr lang="en-US" sz="1400" dirty="0"/>
            <a:t>Language accessible leases</a:t>
          </a:r>
        </a:p>
      </dgm:t>
    </dgm:pt>
    <dgm:pt modelId="{DA2FC4BC-49B3-41C9-8AB2-32DC69A5EB99}" type="parTrans" cxnId="{B0330466-1DB9-493C-BF72-244AE7F71D0D}">
      <dgm:prSet/>
      <dgm:spPr/>
      <dgm:t>
        <a:bodyPr/>
        <a:lstStyle/>
        <a:p>
          <a:endParaRPr lang="en-US"/>
        </a:p>
      </dgm:t>
    </dgm:pt>
    <dgm:pt modelId="{35D2F42C-A977-4016-9B9C-4970A89E5DDD}" type="sibTrans" cxnId="{B0330466-1DB9-493C-BF72-244AE7F71D0D}">
      <dgm:prSet/>
      <dgm:spPr/>
      <dgm:t>
        <a:bodyPr/>
        <a:lstStyle/>
        <a:p>
          <a:endParaRPr lang="en-US"/>
        </a:p>
      </dgm:t>
    </dgm:pt>
    <dgm:pt modelId="{A827BBB0-07D1-4595-A5E4-772F0F2483D2}" type="pres">
      <dgm:prSet presAssocID="{26447E91-ADE8-4B0E-A912-7870D2B5CB03}" presName="Name0" presStyleCnt="0">
        <dgm:presLayoutVars>
          <dgm:dir/>
          <dgm:resizeHandles val="exact"/>
        </dgm:presLayoutVars>
      </dgm:prSet>
      <dgm:spPr/>
    </dgm:pt>
    <dgm:pt modelId="{054FFAD5-09F7-4E16-BA5D-8F4F8FA86CE9}" type="pres">
      <dgm:prSet presAssocID="{AAD77820-225E-4723-A374-20C8633AB0C3}" presName="node" presStyleLbl="node1" presStyleIdx="0" presStyleCnt="5">
        <dgm:presLayoutVars>
          <dgm:bulletEnabled val="1"/>
        </dgm:presLayoutVars>
      </dgm:prSet>
      <dgm:spPr/>
    </dgm:pt>
    <dgm:pt modelId="{28072D9A-E030-4B8B-8A71-94F6AE356682}" type="pres">
      <dgm:prSet presAssocID="{343526CC-DAD2-4D48-9B34-0FAB3AAA6F11}" presName="sibTrans" presStyleLbl="sibTrans1D1" presStyleIdx="0" presStyleCnt="4"/>
      <dgm:spPr/>
    </dgm:pt>
    <dgm:pt modelId="{AA3959FF-2D11-4933-9592-CF1C7180D269}" type="pres">
      <dgm:prSet presAssocID="{343526CC-DAD2-4D48-9B34-0FAB3AAA6F11}" presName="connectorText" presStyleLbl="sibTrans1D1" presStyleIdx="0" presStyleCnt="4"/>
      <dgm:spPr/>
    </dgm:pt>
    <dgm:pt modelId="{558EC15B-C126-4A57-A660-5F166E1F5256}" type="pres">
      <dgm:prSet presAssocID="{E58BD1A1-D654-40DB-8B6C-347AA38B1BB2}" presName="node" presStyleLbl="node1" presStyleIdx="1" presStyleCnt="5">
        <dgm:presLayoutVars>
          <dgm:bulletEnabled val="1"/>
        </dgm:presLayoutVars>
      </dgm:prSet>
      <dgm:spPr/>
    </dgm:pt>
    <dgm:pt modelId="{8C6E58B1-2461-44CE-B9CB-99AAFA2814B9}" type="pres">
      <dgm:prSet presAssocID="{8A098D7B-2D56-40AD-91A0-1B33AB952DC2}" presName="sibTrans" presStyleLbl="sibTrans1D1" presStyleIdx="1" presStyleCnt="4"/>
      <dgm:spPr/>
    </dgm:pt>
    <dgm:pt modelId="{7020614E-ADD0-495C-AD95-65EF0520F13E}" type="pres">
      <dgm:prSet presAssocID="{8A098D7B-2D56-40AD-91A0-1B33AB952DC2}" presName="connectorText" presStyleLbl="sibTrans1D1" presStyleIdx="1" presStyleCnt="4"/>
      <dgm:spPr/>
    </dgm:pt>
    <dgm:pt modelId="{BD843F6F-F78B-4C82-8512-8330E6B7749F}" type="pres">
      <dgm:prSet presAssocID="{93D41AE6-0E27-4374-B756-A665253126EC}" presName="node" presStyleLbl="node1" presStyleIdx="2" presStyleCnt="5">
        <dgm:presLayoutVars>
          <dgm:bulletEnabled val="1"/>
        </dgm:presLayoutVars>
      </dgm:prSet>
      <dgm:spPr/>
    </dgm:pt>
    <dgm:pt modelId="{9C304DED-20C1-400B-9528-4524F38D3E27}" type="pres">
      <dgm:prSet presAssocID="{98ABC6A6-850A-408B-B3C3-87E0957B3752}" presName="sibTrans" presStyleLbl="sibTrans1D1" presStyleIdx="2" presStyleCnt="4"/>
      <dgm:spPr/>
    </dgm:pt>
    <dgm:pt modelId="{CF0FA9DE-A94A-407F-BCF3-2D3FD533057B}" type="pres">
      <dgm:prSet presAssocID="{98ABC6A6-850A-408B-B3C3-87E0957B3752}" presName="connectorText" presStyleLbl="sibTrans1D1" presStyleIdx="2" presStyleCnt="4"/>
      <dgm:spPr/>
    </dgm:pt>
    <dgm:pt modelId="{33D14DC3-BDA5-4DDC-8D08-5BF653A1D097}" type="pres">
      <dgm:prSet presAssocID="{30EA46AB-76FA-4584-A935-F1AE71843A99}" presName="node" presStyleLbl="node1" presStyleIdx="3" presStyleCnt="5">
        <dgm:presLayoutVars>
          <dgm:bulletEnabled val="1"/>
        </dgm:presLayoutVars>
      </dgm:prSet>
      <dgm:spPr/>
    </dgm:pt>
    <dgm:pt modelId="{FED8E279-9182-4FA3-9D65-B5F5EC72E82A}" type="pres">
      <dgm:prSet presAssocID="{810881D7-A6D8-45F2-8318-1F3D21C688E0}" presName="sibTrans" presStyleLbl="sibTrans1D1" presStyleIdx="3" presStyleCnt="4"/>
      <dgm:spPr/>
    </dgm:pt>
    <dgm:pt modelId="{F4F5F238-69DA-4A98-84B2-97BEE32F1BEB}" type="pres">
      <dgm:prSet presAssocID="{810881D7-A6D8-45F2-8318-1F3D21C688E0}" presName="connectorText" presStyleLbl="sibTrans1D1" presStyleIdx="3" presStyleCnt="4"/>
      <dgm:spPr/>
    </dgm:pt>
    <dgm:pt modelId="{440D7FF6-1437-4B87-94D5-AF988D2EBF7E}" type="pres">
      <dgm:prSet presAssocID="{B0672748-D8FA-4CB4-8242-7E52A2429EDF}" presName="node" presStyleLbl="node1" presStyleIdx="4" presStyleCnt="5">
        <dgm:presLayoutVars>
          <dgm:bulletEnabled val="1"/>
        </dgm:presLayoutVars>
      </dgm:prSet>
      <dgm:spPr/>
    </dgm:pt>
  </dgm:ptLst>
  <dgm:cxnLst>
    <dgm:cxn modelId="{C3A76602-C8AF-415D-A928-A708B3D783B7}" srcId="{30EA46AB-76FA-4584-A935-F1AE71843A99}" destId="{791A203E-99C9-4A20-B158-593101685602}" srcOrd="1" destOrd="0" parTransId="{463EB1AD-D8E2-4A1B-96C3-487ED4512DAA}" sibTransId="{98077828-AA2F-42AC-8DCF-FEE9CE28693A}"/>
    <dgm:cxn modelId="{9B2F8E0C-C884-4733-927A-8A9AF97AF422}" srcId="{B0672748-D8FA-4CB4-8242-7E52A2429EDF}" destId="{E7C7AE11-3E11-47A7-81F7-7AB5D00034D1}" srcOrd="3" destOrd="0" parTransId="{0213B717-D9DA-45DB-B409-517E89022D6E}" sibTransId="{55BD9F32-D3DE-4B92-B543-C4625EF83C4E}"/>
    <dgm:cxn modelId="{0FD56C10-8AE5-477F-9C1A-8E21C809F711}" type="presOf" srcId="{598F64FA-D274-4898-917E-11EDE3E38F74}" destId="{33D14DC3-BDA5-4DDC-8D08-5BF653A1D097}" srcOrd="0" destOrd="5" presId="urn:microsoft.com/office/officeart/2005/8/layout/bProcess3"/>
    <dgm:cxn modelId="{FADF9511-1585-4331-82A7-F8769B35B641}" type="presOf" srcId="{BDD41A7E-4C90-4D62-8CA4-C0109B473DEF}" destId="{054FFAD5-09F7-4E16-BA5D-8F4F8FA86CE9}" srcOrd="0" destOrd="3" presId="urn:microsoft.com/office/officeart/2005/8/layout/bProcess3"/>
    <dgm:cxn modelId="{86202D13-FFE3-4FE2-9E37-9E95C61AAFCA}" type="presOf" srcId="{343526CC-DAD2-4D48-9B34-0FAB3AAA6F11}" destId="{AA3959FF-2D11-4933-9592-CF1C7180D269}" srcOrd="1" destOrd="0" presId="urn:microsoft.com/office/officeart/2005/8/layout/bProcess3"/>
    <dgm:cxn modelId="{1C091B15-BEED-4D36-A75A-9EBC7E1C78A3}" type="presOf" srcId="{8A098D7B-2D56-40AD-91A0-1B33AB952DC2}" destId="{8C6E58B1-2461-44CE-B9CB-99AAFA2814B9}" srcOrd="0" destOrd="0" presId="urn:microsoft.com/office/officeart/2005/8/layout/bProcess3"/>
    <dgm:cxn modelId="{EBDD0E16-F749-499E-9365-7BC755AF85E1}" type="presOf" srcId="{6B0415E1-E7BE-4190-B4AD-1E3793D6D7A6}" destId="{33D14DC3-BDA5-4DDC-8D08-5BF653A1D097}" srcOrd="0" destOrd="1" presId="urn:microsoft.com/office/officeart/2005/8/layout/bProcess3"/>
    <dgm:cxn modelId="{126C0221-C43E-4801-B2EE-4AE141300383}" srcId="{26447E91-ADE8-4B0E-A912-7870D2B5CB03}" destId="{30EA46AB-76FA-4584-A935-F1AE71843A99}" srcOrd="3" destOrd="0" parTransId="{5D712524-6440-43EE-B535-3AE57F5FC334}" sibTransId="{810881D7-A6D8-45F2-8318-1F3D21C688E0}"/>
    <dgm:cxn modelId="{52DCA227-8975-482D-90A5-24C6884388FF}" type="presOf" srcId="{8A098D7B-2D56-40AD-91A0-1B33AB952DC2}" destId="{7020614E-ADD0-495C-AD95-65EF0520F13E}" srcOrd="1" destOrd="0" presId="urn:microsoft.com/office/officeart/2005/8/layout/bProcess3"/>
    <dgm:cxn modelId="{9925D42D-B98E-4A67-A39E-A906E69FBB81}" type="presOf" srcId="{477E490C-BC8B-4F81-BD30-13AF52F34232}" destId="{558EC15B-C126-4A57-A660-5F166E1F5256}" srcOrd="0" destOrd="1" presId="urn:microsoft.com/office/officeart/2005/8/layout/bProcess3"/>
    <dgm:cxn modelId="{CC292E35-405A-4468-ADD1-3675296F216C}" srcId="{B0672748-D8FA-4CB4-8242-7E52A2429EDF}" destId="{DDBD6B7D-54D4-4536-8580-4FF1D8A3016D}" srcOrd="0" destOrd="0" parTransId="{96764FF9-DD9A-45AD-8F13-B399D40BB79A}" sibTransId="{613F14A7-7CB7-4AC2-A23F-8506DD61FC2E}"/>
    <dgm:cxn modelId="{B4330037-0072-436F-83D0-68B31DC285A1}" type="presOf" srcId="{E7C7AE11-3E11-47A7-81F7-7AB5D00034D1}" destId="{440D7FF6-1437-4B87-94D5-AF988D2EBF7E}" srcOrd="0" destOrd="4" presId="urn:microsoft.com/office/officeart/2005/8/layout/bProcess3"/>
    <dgm:cxn modelId="{33038239-786C-4F03-8C62-7908D28E7A53}" type="presOf" srcId="{810881D7-A6D8-45F2-8318-1F3D21C688E0}" destId="{FED8E279-9182-4FA3-9D65-B5F5EC72E82A}" srcOrd="0" destOrd="0" presId="urn:microsoft.com/office/officeart/2005/8/layout/bProcess3"/>
    <dgm:cxn modelId="{7EE49439-F9C7-470C-B81D-910D58D9B62A}" srcId="{30EA46AB-76FA-4584-A935-F1AE71843A99}" destId="{577F54A4-5199-44D9-BA23-E4243A131B5D}" srcOrd="3" destOrd="0" parTransId="{80DF3A6F-9395-4198-8180-F6BBBAECDC0B}" sibTransId="{27C62C82-C368-4938-B022-89C166D471C6}"/>
    <dgm:cxn modelId="{6A40F13E-309B-4D0E-BBCA-2AFAFB7E586D}" type="presOf" srcId="{343526CC-DAD2-4D48-9B34-0FAB3AAA6F11}" destId="{28072D9A-E030-4B8B-8A71-94F6AE356682}" srcOrd="0" destOrd="0" presId="urn:microsoft.com/office/officeart/2005/8/layout/bProcess3"/>
    <dgm:cxn modelId="{BA207D62-840B-4030-AA6F-5B8CB0983BDC}" srcId="{30EA46AB-76FA-4584-A935-F1AE71843A99}" destId="{598F64FA-D274-4898-917E-11EDE3E38F74}" srcOrd="4" destOrd="0" parTransId="{B7BBE32A-6025-4571-8784-EEEA4AF5AAE5}" sibTransId="{0081E995-29F6-4174-B77D-1C1B83F89F16}"/>
    <dgm:cxn modelId="{B0330466-1DB9-493C-BF72-244AE7F71D0D}" srcId="{AAD77820-225E-4723-A374-20C8633AB0C3}" destId="{EAB6C50E-C55C-4D2A-A61F-8C71CCA7D221}" srcOrd="3" destOrd="0" parTransId="{DA2FC4BC-49B3-41C9-8AB2-32DC69A5EB99}" sibTransId="{35D2F42C-A977-4016-9B9C-4970A89E5DDD}"/>
    <dgm:cxn modelId="{38985446-F2DA-416B-816C-E5FFA675D521}" type="presOf" srcId="{577F54A4-5199-44D9-BA23-E4243A131B5D}" destId="{33D14DC3-BDA5-4DDC-8D08-5BF653A1D097}" srcOrd="0" destOrd="4" presId="urn:microsoft.com/office/officeart/2005/8/layout/bProcess3"/>
    <dgm:cxn modelId="{15539246-4F38-435E-BA28-81EEC6583A3E}" srcId="{93D41AE6-0E27-4374-B756-A665253126EC}" destId="{68A726BD-DB0D-4EA7-8212-1BC3CCD27A16}" srcOrd="0" destOrd="0" parTransId="{605BAADB-F02A-4645-AE35-8A9748726BAB}" sibTransId="{A3B1A87A-AB6E-4852-BD96-FD25C43E7677}"/>
    <dgm:cxn modelId="{709CC346-4ADE-4C3C-A726-863E026BCE1A}" type="presOf" srcId="{93D41AE6-0E27-4374-B756-A665253126EC}" destId="{BD843F6F-F78B-4C82-8512-8330E6B7749F}" srcOrd="0" destOrd="0" presId="urn:microsoft.com/office/officeart/2005/8/layout/bProcess3"/>
    <dgm:cxn modelId="{9D5A7967-9478-43D1-8801-E2CB978D5A52}" type="presOf" srcId="{816F7C53-27B7-4045-97D7-8206EB4E1047}" destId="{440D7FF6-1437-4B87-94D5-AF988D2EBF7E}" srcOrd="0" destOrd="2" presId="urn:microsoft.com/office/officeart/2005/8/layout/bProcess3"/>
    <dgm:cxn modelId="{2FAB704B-6EB4-4326-A0AA-3113264D6C7C}" srcId="{AAD77820-225E-4723-A374-20C8633AB0C3}" destId="{BDD41A7E-4C90-4D62-8CA4-C0109B473DEF}" srcOrd="2" destOrd="0" parTransId="{15BB8926-53E8-48F8-96D9-35866DABAC83}" sibTransId="{C86A51E8-18EF-4171-B99D-45587D56F097}"/>
    <dgm:cxn modelId="{6286A86D-A0D3-4245-8886-0598CE13B887}" type="presOf" srcId="{AAD77820-225E-4723-A374-20C8633AB0C3}" destId="{054FFAD5-09F7-4E16-BA5D-8F4F8FA86CE9}" srcOrd="0" destOrd="0" presId="urn:microsoft.com/office/officeart/2005/8/layout/bProcess3"/>
    <dgm:cxn modelId="{087A714E-720A-4C88-B7E3-89BF832389EC}" type="presOf" srcId="{6996F62D-DB9F-4FBD-9D32-A6005AC50918}" destId="{440D7FF6-1437-4B87-94D5-AF988D2EBF7E}" srcOrd="0" destOrd="3" presId="urn:microsoft.com/office/officeart/2005/8/layout/bProcess3"/>
    <dgm:cxn modelId="{2646096F-4BE6-4892-8F77-06293BEFAA41}" type="presOf" srcId="{EAB6C50E-C55C-4D2A-A61F-8C71CCA7D221}" destId="{054FFAD5-09F7-4E16-BA5D-8F4F8FA86CE9}" srcOrd="0" destOrd="4" presId="urn:microsoft.com/office/officeart/2005/8/layout/bProcess3"/>
    <dgm:cxn modelId="{52DCA26F-5CE6-43F5-9868-68165229EB51}" srcId="{B0672748-D8FA-4CB4-8242-7E52A2429EDF}" destId="{816F7C53-27B7-4045-97D7-8206EB4E1047}" srcOrd="1" destOrd="0" parTransId="{52BEA22F-B932-4B5C-9220-4AD02775B87D}" sibTransId="{3939E80A-1DED-4C48-820B-D8BFC744E613}"/>
    <dgm:cxn modelId="{35DAF56F-2AE8-4E68-B70B-391DC712784B}" srcId="{AAD77820-225E-4723-A374-20C8633AB0C3}" destId="{217CF6AB-B8CA-4E84-BBF1-A98E3F4DF1F3}" srcOrd="1" destOrd="0" parTransId="{667F880E-80EE-4FA8-9264-99CDBAB42D4C}" sibTransId="{F6C5126E-FDD2-401F-9EAE-DC1545DAB8E1}"/>
    <dgm:cxn modelId="{EF197470-32EA-48BB-A971-18D142BC0701}" type="presOf" srcId="{68A726BD-DB0D-4EA7-8212-1BC3CCD27A16}" destId="{BD843F6F-F78B-4C82-8512-8330E6B7749F}" srcOrd="0" destOrd="1" presId="urn:microsoft.com/office/officeart/2005/8/layout/bProcess3"/>
    <dgm:cxn modelId="{28A00177-3FD8-4387-A4C4-21CBE80A4931}" srcId="{26447E91-ADE8-4B0E-A912-7870D2B5CB03}" destId="{E58BD1A1-D654-40DB-8B6C-347AA38B1BB2}" srcOrd="1" destOrd="0" parTransId="{41D386FA-67EE-45E1-AC39-E2C6203968B7}" sibTransId="{8A098D7B-2D56-40AD-91A0-1B33AB952DC2}"/>
    <dgm:cxn modelId="{72AA6F58-E673-4803-9BF6-B352F5928246}" type="presOf" srcId="{A84F8591-79B0-4905-AC9B-6E1042978779}" destId="{33D14DC3-BDA5-4DDC-8D08-5BF653A1D097}" srcOrd="0" destOrd="3" presId="urn:microsoft.com/office/officeart/2005/8/layout/bProcess3"/>
    <dgm:cxn modelId="{7396AE59-A059-41A4-B9FF-629B4466A5E1}" srcId="{26447E91-ADE8-4B0E-A912-7870D2B5CB03}" destId="{93D41AE6-0E27-4374-B756-A665253126EC}" srcOrd="2" destOrd="0" parTransId="{4573FD8E-E142-485B-933F-EAFA49FB0883}" sibTransId="{98ABC6A6-850A-408B-B3C3-87E0957B3752}"/>
    <dgm:cxn modelId="{1CDCAA7B-3C7C-415F-8CCC-6DC9653C706C}" srcId="{B0672748-D8FA-4CB4-8242-7E52A2429EDF}" destId="{6996F62D-DB9F-4FBD-9D32-A6005AC50918}" srcOrd="2" destOrd="0" parTransId="{D4FABF44-237B-41C8-877C-D0099B40D1B2}" sibTransId="{38E6851E-FF33-4A00-8C1F-A270C3783C8A}"/>
    <dgm:cxn modelId="{3E449788-54E7-419D-8E63-82C7D6E17376}" type="presOf" srcId="{B0672748-D8FA-4CB4-8242-7E52A2429EDF}" destId="{440D7FF6-1437-4B87-94D5-AF988D2EBF7E}" srcOrd="0" destOrd="0" presId="urn:microsoft.com/office/officeart/2005/8/layout/bProcess3"/>
    <dgm:cxn modelId="{A7AEC98E-1B49-4713-B292-7CD6B9E12A92}" type="presOf" srcId="{DDBD6B7D-54D4-4536-8580-4FF1D8A3016D}" destId="{440D7FF6-1437-4B87-94D5-AF988D2EBF7E}" srcOrd="0" destOrd="1" presId="urn:microsoft.com/office/officeart/2005/8/layout/bProcess3"/>
    <dgm:cxn modelId="{D0DBD290-01FC-4524-9820-4DAF83EDA0A7}" type="presOf" srcId="{217CF6AB-B8CA-4E84-BBF1-A98E3F4DF1F3}" destId="{054FFAD5-09F7-4E16-BA5D-8F4F8FA86CE9}" srcOrd="0" destOrd="2" presId="urn:microsoft.com/office/officeart/2005/8/layout/bProcess3"/>
    <dgm:cxn modelId="{2F6F9D9A-24F7-43BB-9C6B-20FE6E3F705F}" type="presOf" srcId="{5ACBB057-5CE0-408E-9F6F-E251C884821B}" destId="{440D7FF6-1437-4B87-94D5-AF988D2EBF7E}" srcOrd="0" destOrd="5" presId="urn:microsoft.com/office/officeart/2005/8/layout/bProcess3"/>
    <dgm:cxn modelId="{23FFAC9D-04CA-49E6-9060-08F0988A4A67}" srcId="{E58BD1A1-D654-40DB-8B6C-347AA38B1BB2}" destId="{BF5D0912-525C-4EBE-8125-9C5D70ACBFB2}" srcOrd="1" destOrd="0" parTransId="{4127CB4D-56B2-45DA-81C5-3D5662FFF586}" sibTransId="{92469F41-AAD0-4FD2-9ADE-5E7040D808E1}"/>
    <dgm:cxn modelId="{79CCA6A8-D689-4CA6-A2C5-27C1A4A9997E}" srcId="{93D41AE6-0E27-4374-B756-A665253126EC}" destId="{25966563-2400-420D-87E4-F7A69A674FE6}" srcOrd="1" destOrd="0" parTransId="{85C43EB9-96E3-425E-BE0E-4430C981DE5A}" sibTransId="{EF15F71B-BAC0-4B36-9368-B39DBDBCFAE1}"/>
    <dgm:cxn modelId="{E78C14B6-D80A-43F1-B4C3-C8B78A539A68}" srcId="{26447E91-ADE8-4B0E-A912-7870D2B5CB03}" destId="{AAD77820-225E-4723-A374-20C8633AB0C3}" srcOrd="0" destOrd="0" parTransId="{AC60DB07-FC3F-4D5B-BE4F-FE9BC5D7CA8A}" sibTransId="{343526CC-DAD2-4D48-9B34-0FAB3AAA6F11}"/>
    <dgm:cxn modelId="{A2611CB6-90B7-4E9C-AF3F-065F0EF1F6A0}" type="presOf" srcId="{810881D7-A6D8-45F2-8318-1F3D21C688E0}" destId="{F4F5F238-69DA-4A98-84B2-97BEE32F1BEB}" srcOrd="1" destOrd="0" presId="urn:microsoft.com/office/officeart/2005/8/layout/bProcess3"/>
    <dgm:cxn modelId="{019459B7-EDEE-42A3-98E0-E3128AF81A68}" type="presOf" srcId="{98ABC6A6-850A-408B-B3C3-87E0957B3752}" destId="{CF0FA9DE-A94A-407F-BCF3-2D3FD533057B}" srcOrd="1" destOrd="0" presId="urn:microsoft.com/office/officeart/2005/8/layout/bProcess3"/>
    <dgm:cxn modelId="{855A1FBB-8DB8-4B49-AA61-AC3A5C7C28E9}" type="presOf" srcId="{26447E91-ADE8-4B0E-A912-7870D2B5CB03}" destId="{A827BBB0-07D1-4595-A5E4-772F0F2483D2}" srcOrd="0" destOrd="0" presId="urn:microsoft.com/office/officeart/2005/8/layout/bProcess3"/>
    <dgm:cxn modelId="{BFDD4FBD-01CA-4ADB-8FC8-1924CFE2E590}" srcId="{30EA46AB-76FA-4584-A935-F1AE71843A99}" destId="{6B0415E1-E7BE-4190-B4AD-1E3793D6D7A6}" srcOrd="0" destOrd="0" parTransId="{4804A3BE-1D5C-43E6-81CA-7E18F4ECE466}" sibTransId="{DDFDF2ED-7B05-4234-AEED-89BBD002A9BC}"/>
    <dgm:cxn modelId="{17212EC2-D2AF-4FE7-9F89-BB69E311AA44}" srcId="{B0672748-D8FA-4CB4-8242-7E52A2429EDF}" destId="{5ACBB057-5CE0-408E-9F6F-E251C884821B}" srcOrd="4" destOrd="0" parTransId="{C0B7C899-998B-48B2-8B80-39202B00EDEA}" sibTransId="{F5F9B6CA-9175-4899-8CDE-4BA22E8CA61E}"/>
    <dgm:cxn modelId="{321CCBC7-760D-42A0-9D95-35FA4E233644}" type="presOf" srcId="{15D2308D-5555-478C-9DEF-DCD1260364CC}" destId="{054FFAD5-09F7-4E16-BA5D-8F4F8FA86CE9}" srcOrd="0" destOrd="1" presId="urn:microsoft.com/office/officeart/2005/8/layout/bProcess3"/>
    <dgm:cxn modelId="{781E04C9-B38B-4CCE-A6B6-617B59761751}" srcId="{E58BD1A1-D654-40DB-8B6C-347AA38B1BB2}" destId="{477E490C-BC8B-4F81-BD30-13AF52F34232}" srcOrd="0" destOrd="0" parTransId="{77308609-E0F5-4F14-B1E3-BB6A93AE3553}" sibTransId="{BE21DADE-2BB5-4F14-9FD4-B2F23CA9F588}"/>
    <dgm:cxn modelId="{FFF7C9D0-65EB-44D6-99DA-91CEFF609580}" type="presOf" srcId="{25966563-2400-420D-87E4-F7A69A674FE6}" destId="{BD843F6F-F78B-4C82-8512-8330E6B7749F}" srcOrd="0" destOrd="2" presId="urn:microsoft.com/office/officeart/2005/8/layout/bProcess3"/>
    <dgm:cxn modelId="{F252E6DB-03FA-4B3E-B650-43A87B28D6D3}" srcId="{AAD77820-225E-4723-A374-20C8633AB0C3}" destId="{15D2308D-5555-478C-9DEF-DCD1260364CC}" srcOrd="0" destOrd="0" parTransId="{D6AC4053-5E4F-4D03-AAF6-5E685A242820}" sibTransId="{10A6BCE7-FE5B-480A-B83F-52B711D98966}"/>
    <dgm:cxn modelId="{77F297DC-1483-4206-BB27-3E09FF2D65B8}" srcId="{30EA46AB-76FA-4584-A935-F1AE71843A99}" destId="{A84F8591-79B0-4905-AC9B-6E1042978779}" srcOrd="2" destOrd="0" parTransId="{B0AB824B-8D80-4A0E-AEA7-4C78FCBC2928}" sibTransId="{B0FDAAE6-0FE1-4140-A03B-64F35035B2AA}"/>
    <dgm:cxn modelId="{74BB92DD-6094-4D1C-AD22-67B64B35418D}" type="presOf" srcId="{E58BD1A1-D654-40DB-8B6C-347AA38B1BB2}" destId="{558EC15B-C126-4A57-A660-5F166E1F5256}" srcOrd="0" destOrd="0" presId="urn:microsoft.com/office/officeart/2005/8/layout/bProcess3"/>
    <dgm:cxn modelId="{F8FE6FE2-B7AA-4A70-9A38-C6ACD54A5FC9}" type="presOf" srcId="{98ABC6A6-850A-408B-B3C3-87E0957B3752}" destId="{9C304DED-20C1-400B-9528-4524F38D3E27}" srcOrd="0" destOrd="0" presId="urn:microsoft.com/office/officeart/2005/8/layout/bProcess3"/>
    <dgm:cxn modelId="{902DC3E3-CAA7-4E35-92B1-443F708C45C6}" type="presOf" srcId="{30EA46AB-76FA-4584-A935-F1AE71843A99}" destId="{33D14DC3-BDA5-4DDC-8D08-5BF653A1D097}" srcOrd="0" destOrd="0" presId="urn:microsoft.com/office/officeart/2005/8/layout/bProcess3"/>
    <dgm:cxn modelId="{3E8EFCE3-65F4-4A80-B9B3-EEB2F024FCDD}" srcId="{26447E91-ADE8-4B0E-A912-7870D2B5CB03}" destId="{B0672748-D8FA-4CB4-8242-7E52A2429EDF}" srcOrd="4" destOrd="0" parTransId="{429C800B-36BF-4F60-AF63-10DAEC899610}" sibTransId="{0B78C3A3-4560-4969-A8AA-00F3C5B5EE46}"/>
    <dgm:cxn modelId="{1E2D2EEA-DA21-4849-B4A2-B647610E06E7}" type="presOf" srcId="{791A203E-99C9-4A20-B158-593101685602}" destId="{33D14DC3-BDA5-4DDC-8D08-5BF653A1D097}" srcOrd="0" destOrd="2" presId="urn:microsoft.com/office/officeart/2005/8/layout/bProcess3"/>
    <dgm:cxn modelId="{C2FE67FC-6ADA-422E-B4D6-1B93C83394B7}" type="presOf" srcId="{BF5D0912-525C-4EBE-8125-9C5D70ACBFB2}" destId="{558EC15B-C126-4A57-A660-5F166E1F5256}" srcOrd="0" destOrd="2" presId="urn:microsoft.com/office/officeart/2005/8/layout/bProcess3"/>
    <dgm:cxn modelId="{69292B37-1043-49DF-B3AA-49040994B418}" type="presParOf" srcId="{A827BBB0-07D1-4595-A5E4-772F0F2483D2}" destId="{054FFAD5-09F7-4E16-BA5D-8F4F8FA86CE9}" srcOrd="0" destOrd="0" presId="urn:microsoft.com/office/officeart/2005/8/layout/bProcess3"/>
    <dgm:cxn modelId="{435B5C19-9FFD-4F12-B1F1-1034BF18F35B}" type="presParOf" srcId="{A827BBB0-07D1-4595-A5E4-772F0F2483D2}" destId="{28072D9A-E030-4B8B-8A71-94F6AE356682}" srcOrd="1" destOrd="0" presId="urn:microsoft.com/office/officeart/2005/8/layout/bProcess3"/>
    <dgm:cxn modelId="{4C07DEFD-E297-4A9D-AD6C-AE89B9E5C7BA}" type="presParOf" srcId="{28072D9A-E030-4B8B-8A71-94F6AE356682}" destId="{AA3959FF-2D11-4933-9592-CF1C7180D269}" srcOrd="0" destOrd="0" presId="urn:microsoft.com/office/officeart/2005/8/layout/bProcess3"/>
    <dgm:cxn modelId="{0F6B93C6-F661-4EDB-99C4-278616A10668}" type="presParOf" srcId="{A827BBB0-07D1-4595-A5E4-772F0F2483D2}" destId="{558EC15B-C126-4A57-A660-5F166E1F5256}" srcOrd="2" destOrd="0" presId="urn:microsoft.com/office/officeart/2005/8/layout/bProcess3"/>
    <dgm:cxn modelId="{C5E8D686-59FB-488D-91D7-2EFBCD51123D}" type="presParOf" srcId="{A827BBB0-07D1-4595-A5E4-772F0F2483D2}" destId="{8C6E58B1-2461-44CE-B9CB-99AAFA2814B9}" srcOrd="3" destOrd="0" presId="urn:microsoft.com/office/officeart/2005/8/layout/bProcess3"/>
    <dgm:cxn modelId="{8FB9B743-2E95-4DD4-A22F-BB27B0E02078}" type="presParOf" srcId="{8C6E58B1-2461-44CE-B9CB-99AAFA2814B9}" destId="{7020614E-ADD0-495C-AD95-65EF0520F13E}" srcOrd="0" destOrd="0" presId="urn:microsoft.com/office/officeart/2005/8/layout/bProcess3"/>
    <dgm:cxn modelId="{A71F0BA9-D11D-4574-AEB2-0952CC720905}" type="presParOf" srcId="{A827BBB0-07D1-4595-A5E4-772F0F2483D2}" destId="{BD843F6F-F78B-4C82-8512-8330E6B7749F}" srcOrd="4" destOrd="0" presId="urn:microsoft.com/office/officeart/2005/8/layout/bProcess3"/>
    <dgm:cxn modelId="{3958B9C8-AD23-4747-87F4-8328951D9D14}" type="presParOf" srcId="{A827BBB0-07D1-4595-A5E4-772F0F2483D2}" destId="{9C304DED-20C1-400B-9528-4524F38D3E27}" srcOrd="5" destOrd="0" presId="urn:microsoft.com/office/officeart/2005/8/layout/bProcess3"/>
    <dgm:cxn modelId="{E001981B-8735-4C63-A500-6F220CFF8BCA}" type="presParOf" srcId="{9C304DED-20C1-400B-9528-4524F38D3E27}" destId="{CF0FA9DE-A94A-407F-BCF3-2D3FD533057B}" srcOrd="0" destOrd="0" presId="urn:microsoft.com/office/officeart/2005/8/layout/bProcess3"/>
    <dgm:cxn modelId="{9C128E1C-BED5-4CF0-994F-92AB0DB4BE70}" type="presParOf" srcId="{A827BBB0-07D1-4595-A5E4-772F0F2483D2}" destId="{33D14DC3-BDA5-4DDC-8D08-5BF653A1D097}" srcOrd="6" destOrd="0" presId="urn:microsoft.com/office/officeart/2005/8/layout/bProcess3"/>
    <dgm:cxn modelId="{F4F0C968-1267-47F9-88B3-9EC46324A265}" type="presParOf" srcId="{A827BBB0-07D1-4595-A5E4-772F0F2483D2}" destId="{FED8E279-9182-4FA3-9D65-B5F5EC72E82A}" srcOrd="7" destOrd="0" presId="urn:microsoft.com/office/officeart/2005/8/layout/bProcess3"/>
    <dgm:cxn modelId="{BEED3718-7096-4F30-B32A-C4CF5573CB3E}" type="presParOf" srcId="{FED8E279-9182-4FA3-9D65-B5F5EC72E82A}" destId="{F4F5F238-69DA-4A98-84B2-97BEE32F1BEB}" srcOrd="0" destOrd="0" presId="urn:microsoft.com/office/officeart/2005/8/layout/bProcess3"/>
    <dgm:cxn modelId="{B1721C15-3D15-469C-9480-5F0D6F5338E1}" type="presParOf" srcId="{A827BBB0-07D1-4595-A5E4-772F0F2483D2}" destId="{440D7FF6-1437-4B87-94D5-AF988D2EBF7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72D9A-E030-4B8B-8A71-94F6AE356682}">
      <dsp:nvSpPr>
        <dsp:cNvPr id="0" name=""/>
        <dsp:cNvSpPr/>
      </dsp:nvSpPr>
      <dsp:spPr>
        <a:xfrm>
          <a:off x="3179980" y="824757"/>
          <a:ext cx="63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4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649" y="867158"/>
        <a:ext cx="33154" cy="6637"/>
      </dsp:txXfrm>
    </dsp:sp>
    <dsp:sp modelId="{054FFAD5-09F7-4E16-BA5D-8F4F8FA86CE9}">
      <dsp:nvSpPr>
        <dsp:cNvPr id="0" name=""/>
        <dsp:cNvSpPr/>
      </dsp:nvSpPr>
      <dsp:spPr>
        <a:xfrm>
          <a:off x="298775" y="5575"/>
          <a:ext cx="2883005" cy="172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Prevents Discrimination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Source-of-income protections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accessible housing enforcement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Seal/expunge eviction records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Language accessible leases</a:t>
          </a:r>
        </a:p>
      </dsp:txBody>
      <dsp:txXfrm>
        <a:off x="298775" y="5575"/>
        <a:ext cx="2883005" cy="1729803"/>
      </dsp:txXfrm>
    </dsp:sp>
    <dsp:sp modelId="{8C6E58B1-2461-44CE-B9CB-99AAFA2814B9}">
      <dsp:nvSpPr>
        <dsp:cNvPr id="0" name=""/>
        <dsp:cNvSpPr/>
      </dsp:nvSpPr>
      <dsp:spPr>
        <a:xfrm>
          <a:off x="6726077" y="824757"/>
          <a:ext cx="63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4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25746" y="867158"/>
        <a:ext cx="33154" cy="6637"/>
      </dsp:txXfrm>
    </dsp:sp>
    <dsp:sp modelId="{558EC15B-C126-4A57-A660-5F166E1F5256}">
      <dsp:nvSpPr>
        <dsp:cNvPr id="0" name=""/>
        <dsp:cNvSpPr/>
      </dsp:nvSpPr>
      <dsp:spPr>
        <a:xfrm>
          <a:off x="3844872" y="5575"/>
          <a:ext cx="2883005" cy="172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Protects the Right to Organize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Promote tenant unions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Fund organizing efforts</a:t>
          </a:r>
          <a:endParaRPr lang="en-US" sz="1400" kern="1200" dirty="0"/>
        </a:p>
      </dsp:txBody>
      <dsp:txXfrm>
        <a:off x="3844872" y="5575"/>
        <a:ext cx="2883005" cy="1729803"/>
      </dsp:txXfrm>
    </dsp:sp>
    <dsp:sp modelId="{9C304DED-20C1-400B-9528-4524F38D3E27}">
      <dsp:nvSpPr>
        <dsp:cNvPr id="0" name=""/>
        <dsp:cNvSpPr/>
      </dsp:nvSpPr>
      <dsp:spPr>
        <a:xfrm>
          <a:off x="1740278" y="1733579"/>
          <a:ext cx="7092193" cy="632491"/>
        </a:xfrm>
        <a:custGeom>
          <a:avLst/>
          <a:gdLst/>
          <a:ahLst/>
          <a:cxnLst/>
          <a:rect l="0" t="0" r="0" b="0"/>
          <a:pathLst>
            <a:path>
              <a:moveTo>
                <a:pt x="7092193" y="0"/>
              </a:moveTo>
              <a:lnTo>
                <a:pt x="7092193" y="333345"/>
              </a:lnTo>
              <a:lnTo>
                <a:pt x="0" y="333345"/>
              </a:lnTo>
              <a:lnTo>
                <a:pt x="0" y="63249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8296" y="2046506"/>
        <a:ext cx="356156" cy="6637"/>
      </dsp:txXfrm>
    </dsp:sp>
    <dsp:sp modelId="{BD843F6F-F78B-4C82-8512-8330E6B7749F}">
      <dsp:nvSpPr>
        <dsp:cNvPr id="0" name=""/>
        <dsp:cNvSpPr/>
      </dsp:nvSpPr>
      <dsp:spPr>
        <a:xfrm>
          <a:off x="7390969" y="5575"/>
          <a:ext cx="2883005" cy="172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Upholds a Fair and Transparent Application Process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444444"/>
              </a:solidFill>
              <a:latin typeface="Calibri"/>
              <a:ea typeface="Calibri"/>
              <a:cs typeface="Calibri"/>
            </a:rPr>
            <a:t>Regulate tenant screening practices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Eliminate application and junk fees</a:t>
          </a:r>
          <a:endParaRPr lang="en-US" sz="1400" kern="1200" dirty="0"/>
        </a:p>
      </dsp:txBody>
      <dsp:txXfrm>
        <a:off x="7390969" y="5575"/>
        <a:ext cx="2883005" cy="1729803"/>
      </dsp:txXfrm>
    </dsp:sp>
    <dsp:sp modelId="{FED8E279-9182-4FA3-9D65-B5F5EC72E82A}">
      <dsp:nvSpPr>
        <dsp:cNvPr id="0" name=""/>
        <dsp:cNvSpPr/>
      </dsp:nvSpPr>
      <dsp:spPr>
        <a:xfrm>
          <a:off x="3179980" y="3217652"/>
          <a:ext cx="632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4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649" y="3260053"/>
        <a:ext cx="33154" cy="6637"/>
      </dsp:txXfrm>
    </dsp:sp>
    <dsp:sp modelId="{33D14DC3-BDA5-4DDC-8D08-5BF653A1D097}">
      <dsp:nvSpPr>
        <dsp:cNvPr id="0" name=""/>
        <dsp:cNvSpPr/>
      </dsp:nvSpPr>
      <dsp:spPr>
        <a:xfrm>
          <a:off x="298775" y="2398470"/>
          <a:ext cx="2883005" cy="172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  <a:ea typeface="Calibri"/>
              <a:cs typeface="Calibri"/>
            </a:rPr>
            <a:t>Guarantees Rights During Tenancy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Prohibit unreasonable lease terms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Rent stabilization and anti-rent gouging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Habitability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Just cause standards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live free of harassment or retaliation</a:t>
          </a:r>
          <a:endParaRPr lang="en-US" sz="1200" kern="1200" dirty="0"/>
        </a:p>
      </dsp:txBody>
      <dsp:txXfrm>
        <a:off x="298775" y="2398470"/>
        <a:ext cx="2883005" cy="1729803"/>
      </dsp:txXfrm>
    </dsp:sp>
    <dsp:sp modelId="{440D7FF6-1437-4B87-94D5-AF988D2EBF7E}">
      <dsp:nvSpPr>
        <dsp:cNvPr id="0" name=""/>
        <dsp:cNvSpPr/>
      </dsp:nvSpPr>
      <dsp:spPr>
        <a:xfrm>
          <a:off x="3844872" y="2398470"/>
          <a:ext cx="2883005" cy="17298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Calibri"/>
              <a:cs typeface="Calibri"/>
            </a:rPr>
            <a:t>Eviction as Last Resort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Notice requirements and filing fees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Emergency rental assistance 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Right to counsel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444444"/>
              </a:solidFill>
              <a:latin typeface="Calibri"/>
              <a:ea typeface="Calibri"/>
              <a:cs typeface="Calibri"/>
            </a:rPr>
            <a:t>Increase funding for legal assistance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Calibri"/>
              <a:ea typeface="Calibri"/>
              <a:cs typeface="Calibri"/>
            </a:rPr>
            <a:t>Relocation and housing navigation services</a:t>
          </a:r>
          <a:endParaRPr lang="en-US" sz="1200" b="0" kern="1200" dirty="0">
            <a:latin typeface="Calibri Light"/>
            <a:ea typeface="Calibri Light"/>
            <a:cs typeface="Calibri Light"/>
          </a:endParaRPr>
        </a:p>
      </dsp:txBody>
      <dsp:txXfrm>
        <a:off x="3844872" y="2398470"/>
        <a:ext cx="2883005" cy="172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487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454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8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1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21" y="192501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501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21" y="20190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21" y="2843006"/>
            <a:ext cx="5157787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190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843006"/>
            <a:ext cx="518318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42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487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45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04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8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21" y="192501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501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321" y="2019094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21" y="2843006"/>
            <a:ext cx="5157787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201909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843006"/>
            <a:ext cx="5183188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73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3321" y="635635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fld id="{FB71C919-70F0-AE42-AC47-75BAD503E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3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7DC041D-CF80-416C-9578-6F4C57C5DBC8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536A1F7-8397-41FC-9416-3E808884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501" y="2043758"/>
            <a:ext cx="10573300" cy="413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3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nhussein@nlihc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BDC3-90DD-D9E1-1CCD-044A7E8AD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88230"/>
            <a:ext cx="10363200" cy="2387600"/>
          </a:xfrm>
        </p:spPr>
        <p:txBody>
          <a:bodyPr anchor="b">
            <a:normAutofit fontScale="90000"/>
          </a:bodyPr>
          <a:lstStyle/>
          <a:p>
            <a:r>
              <a:rPr lang="en-US" sz="6600" dirty="0"/>
              <a:t>Ensuring Housing Stability: Considerations on Strengthening Tenants Rights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C4FA6-771F-6BBE-6543-E32E36E97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1268"/>
            <a:ext cx="9144000" cy="9722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Nada Hussein, NLIHC</a:t>
            </a:r>
          </a:p>
          <a:p>
            <a:r>
              <a:rPr lang="en-US" sz="2800" dirty="0">
                <a:ea typeface="Calibri"/>
                <a:cs typeface="Calibri"/>
              </a:rPr>
              <a:t>May 8, 2024</a:t>
            </a:r>
          </a:p>
        </p:txBody>
      </p:sp>
    </p:spTree>
    <p:extLst>
      <p:ext uri="{BB962C8B-B14F-4D97-AF65-F5344CB8AC3E}">
        <p14:creationId xmlns:p14="http://schemas.microsoft.com/office/powerpoint/2010/main" val="309323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201C-D470-BF9B-9E4D-F15F0EFE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Needed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1F35-14D0-64D3-4555-7C77E844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Building the evidence base around the impact of tenant protections</a:t>
            </a:r>
          </a:p>
          <a:p>
            <a:pPr marL="514350" indent="-514350">
              <a:buAutoNum type="arabicPeriod"/>
            </a:pPr>
            <a:r>
              <a:rPr lang="en-US" dirty="0"/>
              <a:t>Accessing, analyzing, and understanding eviction data</a:t>
            </a:r>
          </a:p>
          <a:p>
            <a:pPr marL="514350" indent="-514350">
              <a:buAutoNum type="arabicPeriod"/>
            </a:pPr>
            <a:r>
              <a:rPr lang="en-US" dirty="0"/>
              <a:t>Advocacy strategies that can be employed</a:t>
            </a:r>
          </a:p>
          <a:p>
            <a:pPr marL="514350" indent="-514350">
              <a:buAutoNum type="arabicPeriod"/>
            </a:pPr>
            <a:r>
              <a:rPr lang="en-US" dirty="0"/>
              <a:t>Insight on educating state and local elected officials</a:t>
            </a:r>
          </a:p>
          <a:p>
            <a:pPr marL="514350" indent="-514350">
              <a:buAutoNum type="arabicPeriod"/>
            </a:pPr>
            <a:r>
              <a:rPr lang="en-US" dirty="0"/>
              <a:t>Coalition building</a:t>
            </a:r>
          </a:p>
          <a:p>
            <a:pPr marL="514350" indent="-514350">
              <a:buAutoNum type="arabicPeriod"/>
            </a:pPr>
            <a:r>
              <a:rPr lang="en-US" dirty="0"/>
              <a:t>Implementation support</a:t>
            </a:r>
          </a:p>
          <a:p>
            <a:pPr marL="514350" indent="-514350">
              <a:buAutoNum type="arabicPeriod"/>
            </a:pPr>
            <a:r>
              <a:rPr lang="en-US" dirty="0"/>
              <a:t>Social media support/bringing awareness to tenant protection campaigns </a:t>
            </a:r>
          </a:p>
        </p:txBody>
      </p:sp>
    </p:spTree>
    <p:extLst>
      <p:ext uri="{BB962C8B-B14F-4D97-AF65-F5344CB8AC3E}">
        <p14:creationId xmlns:p14="http://schemas.microsoft.com/office/powerpoint/2010/main" val="130260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877C-54FF-71B9-4DC9-677180E1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Protections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1EE35-BF5C-13E7-2AFC-4BEDD266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01" y="2043758"/>
            <a:ext cx="10573300" cy="4693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relocation assistance ordinance passed in Seattle helped to indirectly keep rental rates under 10% across the city</a:t>
            </a:r>
          </a:p>
          <a:p>
            <a:r>
              <a:rPr lang="en-US" dirty="0"/>
              <a:t>In New York, 84% of tenants represented by the city’s right to counsel program remained in their homes</a:t>
            </a:r>
          </a:p>
          <a:p>
            <a:r>
              <a:rPr lang="en-US" dirty="0"/>
              <a:t>During the COVID-19 pandemic, the eviction moratorium helped to prevent as many as 1.66 million evictions</a:t>
            </a:r>
          </a:p>
          <a:p>
            <a:r>
              <a:rPr lang="en-US" dirty="0"/>
              <a:t>Higher eviction filing fees dissuade landlords from filing for eviction against tenants</a:t>
            </a:r>
          </a:p>
          <a:p>
            <a:r>
              <a:rPr lang="en-US" dirty="0"/>
              <a:t>In states where there are anti-retaliation protections, there was a 14.6% reduction in eviction judgements against tenants between 2001 and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2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8845-5E8B-1AC3-36A5-4804CC87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</p:spPr>
        <p:txBody>
          <a:bodyPr anchor="ctr">
            <a:normAutofit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4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6D345F81-EA0E-2D1D-BF8D-1400531BAE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3" b="40795"/>
          <a:stretch/>
        </p:blipFill>
        <p:spPr>
          <a:xfrm>
            <a:off x="423321" y="1925016"/>
            <a:ext cx="5181600" cy="4351338"/>
          </a:xfrm>
          <a:prstGeom prst="rect">
            <a:avLst/>
          </a:prstGeom>
          <a:noFill/>
        </p:spPr>
      </p:pic>
      <p:pic>
        <p:nvPicPr>
          <p:cNvPr id="5" name="Picture 4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3F682932-BF3F-9E8A-1F2C-65CC1C318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28"/>
          <a:stretch/>
        </p:blipFill>
        <p:spPr>
          <a:xfrm>
            <a:off x="6172200" y="1925016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67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B561-275F-FF41-69ED-CAAE5D91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D2D5-2456-8279-7D39-BE0D24469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579" y="2901597"/>
            <a:ext cx="10546842" cy="134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Please reach out to Nada Hussein at </a:t>
            </a:r>
            <a:r>
              <a:rPr lang="en-US" sz="3600" dirty="0">
                <a:hlinkClick r:id="rId2"/>
              </a:rPr>
              <a:t>nhussein@nlihc.org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D97A7648-A572-0A4B-6808-1FA0BB1D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442" y="4313223"/>
            <a:ext cx="5759116" cy="155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67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5555-A773-33C1-FDAD-18B80696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1" y="236151"/>
            <a:ext cx="9185899" cy="950965"/>
          </a:xfrm>
        </p:spPr>
        <p:txBody>
          <a:bodyPr>
            <a:normAutofit fontScale="90000"/>
          </a:bodyPr>
          <a:lstStyle/>
          <a:p>
            <a:r>
              <a:rPr lang="en-US" dirty="0"/>
              <a:t>NLIHC’s State and Local Innovation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608F-4916-07A7-2C5A-836674C5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01" y="2043758"/>
            <a:ext cx="10689604" cy="45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Our work is to support </a:t>
            </a:r>
            <a:r>
              <a:rPr lang="en-US" sz="3200" dirty="0">
                <a:solidFill>
                  <a:schemeClr val="accent4"/>
                </a:solidFill>
                <a:ea typeface="+mn-lt"/>
                <a:cs typeface="+mn-lt"/>
              </a:rPr>
              <a:t>state</a:t>
            </a:r>
            <a:r>
              <a:rPr lang="en-US" sz="3200" dirty="0">
                <a:ea typeface="+mn-lt"/>
                <a:cs typeface="+mn-lt"/>
              </a:rPr>
              <a:t> and </a:t>
            </a:r>
            <a:r>
              <a:rPr lang="en-US" sz="3200" dirty="0">
                <a:solidFill>
                  <a:schemeClr val="accent4"/>
                </a:solidFill>
                <a:ea typeface="+mn-lt"/>
                <a:cs typeface="+mn-lt"/>
              </a:rPr>
              <a:t>local partners </a:t>
            </a:r>
            <a:r>
              <a:rPr lang="en-US" sz="3200" dirty="0">
                <a:ea typeface="+mn-lt"/>
                <a:cs typeface="+mn-lt"/>
              </a:rPr>
              <a:t>in advocating for </a:t>
            </a:r>
            <a:r>
              <a:rPr lang="en-US" sz="3200" dirty="0">
                <a:solidFill>
                  <a:schemeClr val="accent4"/>
                </a:solidFill>
                <a:ea typeface="+mn-lt"/>
                <a:cs typeface="+mn-lt"/>
              </a:rPr>
              <a:t>housing innovations</a:t>
            </a:r>
            <a:r>
              <a:rPr lang="en-US" sz="3200" dirty="0">
                <a:ea typeface="+mn-lt"/>
                <a:cs typeface="+mn-lt"/>
              </a:rPr>
              <a:t> that seek to </a:t>
            </a:r>
            <a:r>
              <a:rPr lang="en-US" sz="3200" dirty="0">
                <a:solidFill>
                  <a:schemeClr val="accent4"/>
                </a:solidFill>
                <a:ea typeface="+mn-lt"/>
                <a:cs typeface="+mn-lt"/>
              </a:rPr>
              <a:t>keep eviction rates down </a:t>
            </a:r>
            <a:r>
              <a:rPr lang="en-US" sz="3200" dirty="0">
                <a:ea typeface="+mn-lt"/>
                <a:cs typeface="+mn-lt"/>
              </a:rPr>
              <a:t>and </a:t>
            </a:r>
            <a:r>
              <a:rPr lang="en-US" sz="3200" dirty="0">
                <a:solidFill>
                  <a:schemeClr val="accent4"/>
                </a:solidFill>
                <a:ea typeface="+mn-lt"/>
                <a:cs typeface="+mn-lt"/>
              </a:rPr>
              <a:t>prevent homelessness</a:t>
            </a:r>
            <a:r>
              <a:rPr lang="en-US" sz="3200" dirty="0">
                <a:ea typeface="+mn-lt"/>
                <a:cs typeface="+mn-lt"/>
              </a:rPr>
              <a:t>. Our work focuses on three main areas:</a:t>
            </a:r>
          </a:p>
          <a:p>
            <a:pPr marL="514350" indent="-514350">
              <a:buAutoNum type="arabicPeriod"/>
            </a:pPr>
            <a:r>
              <a:rPr lang="en-US" sz="3200" dirty="0">
                <a:ea typeface="+mn-lt"/>
                <a:cs typeface="+mn-lt"/>
              </a:rPr>
              <a:t>Advancing, implementing, and enforcing state and local tenant protections</a:t>
            </a:r>
          </a:p>
          <a:p>
            <a:pPr marL="514350" indent="-514350">
              <a:buAutoNum type="arabicPeriod"/>
            </a:pPr>
            <a:r>
              <a:rPr lang="en-US" sz="3200" dirty="0">
                <a:ea typeface="+mn-lt"/>
                <a:cs typeface="+mn-lt"/>
              </a:rPr>
              <a:t>Creating and sustaining permanent emergency rental assistance programs</a:t>
            </a:r>
          </a:p>
          <a:p>
            <a:pPr marL="514350" indent="-514350">
              <a:buAutoNum type="arabicPeriod"/>
            </a:pPr>
            <a:r>
              <a:rPr lang="en-US" sz="3200" dirty="0">
                <a:ea typeface="+mn-lt"/>
                <a:cs typeface="+mn-lt"/>
              </a:rPr>
              <a:t>Preventing the criminalization of homelessness</a:t>
            </a:r>
          </a:p>
          <a:p>
            <a:pPr marL="514350" indent="-514350">
              <a:buAutoNum type="arabicPeriod"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3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FB1EA2-00C5-A3C6-C9BF-FD6BCB4F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1" y="236151"/>
            <a:ext cx="9009437" cy="1123744"/>
          </a:xfrm>
        </p:spPr>
        <p:txBody>
          <a:bodyPr>
            <a:normAutofit/>
          </a:bodyPr>
          <a:lstStyle/>
          <a:p>
            <a:r>
              <a:rPr lang="en-US" dirty="0"/>
              <a:t>Our Goal is to…</a:t>
            </a:r>
          </a:p>
        </p:txBody>
      </p:sp>
      <p:pic>
        <p:nvPicPr>
          <p:cNvPr id="4" name="Content Placeholder 3" descr="SLI image">
            <a:extLst>
              <a:ext uri="{FF2B5EF4-FFF2-40B4-BE49-F238E27FC236}">
                <a16:creationId xmlns:a16="http://schemas.microsoft.com/office/drawing/2014/main" id="{8A28C640-E7F5-FCB2-CBE8-316D3E8A4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501" y="2722616"/>
            <a:ext cx="10573300" cy="2775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8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FC96-FC81-C84D-FB70-D12BA440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1" y="236151"/>
            <a:ext cx="10546843" cy="1023836"/>
          </a:xfrm>
        </p:spPr>
        <p:txBody>
          <a:bodyPr anchor="ctr">
            <a:normAutofit/>
          </a:bodyPr>
          <a:lstStyle/>
          <a:p>
            <a:r>
              <a:rPr lang="en-US" dirty="0"/>
              <a:t>NLIHC’s ERASE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9DED0-9E34-9CE4-6767-3102B766F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21" y="2149606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NLIHC’s End Rental Arrears to Stop Evictions Project ran from January 2021 to December 2023</a:t>
            </a:r>
          </a:p>
          <a:p>
            <a:r>
              <a:rPr lang="en-US" dirty="0"/>
              <a:t>We worked at the federal, state, and local levels to ensure ERA funds were disbursed equitably and efficiently</a:t>
            </a:r>
          </a:p>
          <a:p>
            <a:r>
              <a:rPr lang="en-US" dirty="0"/>
              <a:t>ERA </a:t>
            </a:r>
            <a:r>
              <a:rPr lang="en-US" dirty="0">
                <a:sym typeface="Wingdings" panose="05000000000000000000" pitchFamily="2" charset="2"/>
              </a:rPr>
              <a:t> Tenant Protections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close-up of a hand and a coin&#10;&#10;Description automatically generated">
            <a:extLst>
              <a:ext uri="{FF2B5EF4-FFF2-40B4-BE49-F238E27FC236}">
                <a16:creationId xmlns:a16="http://schemas.microsoft.com/office/drawing/2014/main" id="{73A11880-8343-5E77-034D-8E0AB745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06072"/>
            <a:ext cx="5181600" cy="2189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97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FE65-D25F-2F41-5523-FA2DB11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2" y="236151"/>
            <a:ext cx="9538826" cy="1023836"/>
          </a:xfrm>
        </p:spPr>
        <p:txBody>
          <a:bodyPr>
            <a:normAutofit fontScale="90000"/>
          </a:bodyPr>
          <a:lstStyle/>
          <a:p>
            <a:r>
              <a:rPr lang="en-US" dirty="0"/>
              <a:t>States with new protections since January 2021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5165A83A-54A4-AFDE-C116-BFA0DCC3F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2121477"/>
            <a:ext cx="7860632" cy="4500372"/>
          </a:xfrm>
        </p:spPr>
      </p:pic>
    </p:spTree>
    <p:extLst>
      <p:ext uri="{BB962C8B-B14F-4D97-AF65-F5344CB8AC3E}">
        <p14:creationId xmlns:p14="http://schemas.microsoft.com/office/powerpoint/2010/main" val="82354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0716-8194-07CB-40F9-F8457FF9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Examples of Tenant Protections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6542B9-9284-DF47-0DE6-394FD7A53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34975"/>
              </p:ext>
            </p:extLst>
          </p:nvPr>
        </p:nvGraphicFramePr>
        <p:xfrm>
          <a:off x="781050" y="2043113"/>
          <a:ext cx="1057275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38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A7C5-994B-AC55-80B0-BF113C94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2" y="236151"/>
            <a:ext cx="9538826" cy="1023836"/>
          </a:xfrm>
        </p:spPr>
        <p:txBody>
          <a:bodyPr anchor="ctr">
            <a:normAutofit fontScale="90000"/>
          </a:bodyPr>
          <a:lstStyle/>
          <a:p>
            <a:r>
              <a:rPr lang="en-US" sz="4100" dirty="0"/>
              <a:t>Trends in Tenant Protections Passed Since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6233-50C4-DBED-04F3-3F1207887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22" y="208543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Momentum for tenant protections is growing!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Prior to the pandemic, only 7 cities had implemented right-to-counsel protections, today 17 cities, four states, and 1 county have implemented such protections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Prior to the pandemic, 16 states had implemented source-of-income protections, today, 21 states have</a:t>
            </a:r>
          </a:p>
          <a:p>
            <a:endParaRPr lang="en-US" dirty="0"/>
          </a:p>
        </p:txBody>
      </p:sp>
      <p:pic>
        <p:nvPicPr>
          <p:cNvPr id="6" name="Picture 5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B9B56840-CD53-80E7-66D7-ADFFE6095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68481"/>
            <a:ext cx="5181600" cy="3264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62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91E1-13C3-CD84-0D01-04E4141A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Legislative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56FB-A90C-FBC7-1DAA-559CADF5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01" y="2043758"/>
            <a:ext cx="10573300" cy="4578091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8 states have introduced </a:t>
            </a:r>
            <a:r>
              <a:rPr lang="en-US" sz="2800" b="1" dirty="0"/>
              <a:t>eviction record sealing and expungement</a:t>
            </a:r>
            <a:r>
              <a:rPr lang="en-US" sz="2800" dirty="0"/>
              <a:t> legislation</a:t>
            </a:r>
          </a:p>
          <a:p>
            <a:pPr lvl="1"/>
            <a:r>
              <a:rPr lang="en-US" sz="2800" dirty="0"/>
              <a:t>8 states have introduced </a:t>
            </a:r>
            <a:r>
              <a:rPr lang="en-US" sz="2800" b="1" dirty="0"/>
              <a:t>“just cause” eviction protections</a:t>
            </a:r>
          </a:p>
          <a:p>
            <a:pPr lvl="1"/>
            <a:r>
              <a:rPr lang="en-US" sz="2800" dirty="0"/>
              <a:t>4 states have introduced legislation targeting </a:t>
            </a:r>
            <a:r>
              <a:rPr lang="en-US" sz="2800" b="1" dirty="0"/>
              <a:t>stronger habitability standards</a:t>
            </a:r>
          </a:p>
          <a:p>
            <a:pPr lvl="1"/>
            <a:r>
              <a:rPr lang="en-US" sz="2800" dirty="0"/>
              <a:t>5 states have introduced legislation to require </a:t>
            </a:r>
            <a:r>
              <a:rPr lang="en-US" sz="2800" b="1" dirty="0"/>
              <a:t>longer notice-periods </a:t>
            </a:r>
            <a:r>
              <a:rPr lang="en-US" sz="2800" dirty="0"/>
              <a:t>for eviction proceedings</a:t>
            </a:r>
          </a:p>
          <a:p>
            <a:pPr lvl="1"/>
            <a:r>
              <a:rPr lang="en-US" sz="2800" dirty="0"/>
              <a:t>4 states have introduced legislation to create </a:t>
            </a:r>
            <a:r>
              <a:rPr lang="en-US" sz="2800" b="1" dirty="0"/>
              <a:t>landlord-tenant mediation </a:t>
            </a:r>
            <a:r>
              <a:rPr lang="en-US" sz="2800" dirty="0"/>
              <a:t>programs</a:t>
            </a:r>
          </a:p>
          <a:p>
            <a:pPr lvl="1"/>
            <a:r>
              <a:rPr lang="en-US" sz="2800" dirty="0"/>
              <a:t>5 states have introduced </a:t>
            </a:r>
            <a:r>
              <a:rPr lang="en-US" sz="2800" b="1" dirty="0"/>
              <a:t>right to counsel </a:t>
            </a:r>
            <a:r>
              <a:rPr lang="en-US" sz="2800" dirty="0"/>
              <a:t>legislation</a:t>
            </a:r>
          </a:p>
          <a:p>
            <a:pPr lvl="1"/>
            <a:r>
              <a:rPr lang="en-US" sz="2800" dirty="0"/>
              <a:t>6 states have introduced legislation to </a:t>
            </a:r>
            <a:r>
              <a:rPr lang="en-US" sz="2800" b="1" dirty="0"/>
              <a:t>limit rental “junk” fees</a:t>
            </a:r>
          </a:p>
          <a:p>
            <a:pPr lvl="1"/>
            <a:r>
              <a:rPr lang="en-US" sz="2800" dirty="0"/>
              <a:t>2 states have introduced legislation to </a:t>
            </a:r>
            <a:r>
              <a:rPr lang="en-US" sz="2800" b="1" dirty="0"/>
              <a:t>repeal rent control preemptions</a:t>
            </a:r>
          </a:p>
        </p:txBody>
      </p:sp>
    </p:spTree>
    <p:extLst>
      <p:ext uri="{BB962C8B-B14F-4D97-AF65-F5344CB8AC3E}">
        <p14:creationId xmlns:p14="http://schemas.microsoft.com/office/powerpoint/2010/main" val="409256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4C7C-02DA-D675-0363-D82C1BA5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Encountered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EAA1A-3199-910D-9294-FE874A5C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Lack of political will</a:t>
            </a:r>
          </a:p>
          <a:p>
            <a:r>
              <a:rPr lang="en-US" sz="3200" dirty="0"/>
              <a:t>Insufficient resources/underfunded programs</a:t>
            </a:r>
          </a:p>
          <a:p>
            <a:r>
              <a:rPr lang="en-US" sz="3200" dirty="0"/>
              <a:t>Lack of enforcement of tenant protections</a:t>
            </a:r>
          </a:p>
          <a:p>
            <a:r>
              <a:rPr lang="en-US" sz="3200" dirty="0"/>
              <a:t>Opposition from landlord groups to support tenant protection bills</a:t>
            </a:r>
          </a:p>
          <a:p>
            <a:r>
              <a:rPr lang="en-US" sz="3200" dirty="0"/>
              <a:t>State-level preemptions</a:t>
            </a:r>
          </a:p>
        </p:txBody>
      </p:sp>
    </p:spTree>
    <p:extLst>
      <p:ext uri="{BB962C8B-B14F-4D97-AF65-F5344CB8AC3E}">
        <p14:creationId xmlns:p14="http://schemas.microsoft.com/office/powerpoint/2010/main" val="2661928585"/>
      </p:ext>
    </p:extLst>
  </p:cSld>
  <p:clrMapOvr>
    <a:masterClrMapping/>
  </p:clrMapOvr>
</p:sld>
</file>

<file path=ppt/theme/theme1.xml><?xml version="1.0" encoding="utf-8"?>
<a:theme xmlns:a="http://schemas.openxmlformats.org/drawingml/2006/main" name="1_Webinar Powerpoint_Template">
  <a:themeElements>
    <a:clrScheme name="NLIHC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3282D"/>
      </a:accent1>
      <a:accent2>
        <a:srgbClr val="004A97"/>
      </a:accent2>
      <a:accent3>
        <a:srgbClr val="CEC5A6"/>
      </a:accent3>
      <a:accent4>
        <a:srgbClr val="00A8E1"/>
      </a:accent4>
      <a:accent5>
        <a:srgbClr val="757070"/>
      </a:accent5>
      <a:accent6>
        <a:srgbClr val="00A8E1"/>
      </a:accent6>
      <a:hlink>
        <a:srgbClr val="004A97"/>
      </a:hlink>
      <a:folHlink>
        <a:srgbClr val="004A97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LIHC_Presentation Template" id="{4DCC3A38-DF94-C944-8E49-7C8C012B225F}" vid="{C86C8789-04F9-0D42-A54E-4D525D395E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8935</TotalTime>
  <Words>563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1_Webinar Powerpoint_Template</vt:lpstr>
      <vt:lpstr>Ensuring Housing Stability: Considerations on Strengthening Tenants Rights</vt:lpstr>
      <vt:lpstr>NLIHC’s State and Local Innovation Project</vt:lpstr>
      <vt:lpstr>Our Goal is to…</vt:lpstr>
      <vt:lpstr>NLIHC’s ERASE Project</vt:lpstr>
      <vt:lpstr>States with new protections since January 2021</vt:lpstr>
      <vt:lpstr>Examples of Tenant Protections</vt:lpstr>
      <vt:lpstr>Trends in Tenant Protections Passed Since 2021</vt:lpstr>
      <vt:lpstr>2024 Legislative Sessions</vt:lpstr>
      <vt:lpstr>Common Challenges Encountered</vt:lpstr>
      <vt:lpstr>Support Needed </vt:lpstr>
      <vt:lpstr>Tenant Protections Work!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Ensuring Housing Stability: The Importance of Strengthening Tenants Rights</dc:title>
  <dc:creator>Nada Hussein</dc:creator>
  <cp:lastModifiedBy>Nada Hussein</cp:lastModifiedBy>
  <cp:revision>1</cp:revision>
  <dcterms:created xsi:type="dcterms:W3CDTF">2024-04-30T15:26:26Z</dcterms:created>
  <dcterms:modified xsi:type="dcterms:W3CDTF">2024-05-07T18:51:14Z</dcterms:modified>
</cp:coreProperties>
</file>