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2"/>
  </p:notesMasterIdLst>
  <p:sldIdLst>
    <p:sldId id="264" r:id="rId2"/>
    <p:sldId id="268" r:id="rId3"/>
    <p:sldId id="263" r:id="rId4"/>
    <p:sldId id="265" r:id="rId5"/>
    <p:sldId id="266" r:id="rId6"/>
    <p:sldId id="267" r:id="rId7"/>
    <p:sldId id="270" r:id="rId8"/>
    <p:sldId id="271" r:id="rId9"/>
    <p:sldId id="272" r:id="rId10"/>
    <p:sldId id="27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0B7B65-5BD3-C454-5F1E-FF10D080F750}" v="195" dt="2025-02-19T23:24:53.521"/>
    <p1510:client id="{84BA8C83-0694-CDE8-7993-32A343AE6F13}" v="368" dt="2025-02-19T20:11:15.512"/>
    <p1510:client id="{B60170C8-EB91-D441-B932-F775EB07EAC8}" v="686" dt="2025-02-19T23:21:08.1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5C7715-FC8D-E64F-9258-3925329B1D86}" type="datetimeFigureOut">
              <a:rPr lang="en-US" smtClean="0"/>
              <a:t>3/5/25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BA053C-F535-4346-8245-7B3D42C86648}" type="slidenum">
              <a:rPr lang="en-US" smtClean="0"/>
              <a:t>‹#›</a:t>
            </a:fld>
            <a:endParaRPr lang="en-US"/>
          </a:p>
        </p:txBody>
      </p:sp>
    </p:spTree>
    <p:extLst>
      <p:ext uri="{BB962C8B-B14F-4D97-AF65-F5344CB8AC3E}">
        <p14:creationId xmlns:p14="http://schemas.microsoft.com/office/powerpoint/2010/main" val="2546290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050290" lvl="2" indent="-171450">
              <a:lnSpc>
                <a:spcPts val="4275"/>
              </a:lnSpc>
              <a:buFont typeface="Calibri"/>
              <a:buChar char="-"/>
            </a:pPr>
            <a:r>
              <a:rPr lang="en-US"/>
              <a:t>United Nation’s “The Human Right to Adequate Housing;” California’s ACA-10 Constitutional Right to Housing</a:t>
            </a:r>
          </a:p>
          <a:p>
            <a:pPr marL="1050290" lvl="2" indent="-171450">
              <a:lnSpc>
                <a:spcPts val="4275"/>
              </a:lnSpc>
              <a:buFont typeface="Calibri"/>
              <a:buChar char="-"/>
            </a:pPr>
            <a:r>
              <a:rPr lang="en-US"/>
              <a:t>vs everyone has a right to government appointed housing</a:t>
            </a:r>
          </a:p>
          <a:p>
            <a:endParaRPr lang="en-US">
              <a:latin typeface="Calibri"/>
              <a:ea typeface="Calibri"/>
              <a:cs typeface="Calibri"/>
            </a:endParaRPr>
          </a:p>
        </p:txBody>
      </p:sp>
      <p:sp>
        <p:nvSpPr>
          <p:cNvPr id="4" name="Slide Number Placeholder 3"/>
          <p:cNvSpPr>
            <a:spLocks noGrp="1"/>
          </p:cNvSpPr>
          <p:nvPr>
            <p:ph type="sldNum" sz="quarter" idx="5"/>
          </p:nvPr>
        </p:nvSpPr>
        <p:spPr/>
        <p:txBody>
          <a:bodyPr/>
          <a:lstStyle/>
          <a:p>
            <a:fld id="{4BBA053C-F535-4346-8245-7B3D42C86648}" type="slidenum">
              <a:rPr lang="en-US" smtClean="0"/>
              <a:t>3</a:t>
            </a:fld>
            <a:endParaRPr lang="en-US"/>
          </a:p>
        </p:txBody>
      </p:sp>
    </p:spTree>
    <p:extLst>
      <p:ext uri="{BB962C8B-B14F-4D97-AF65-F5344CB8AC3E}">
        <p14:creationId xmlns:p14="http://schemas.microsoft.com/office/powerpoint/2010/main" val="3016322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BBA053C-F535-4346-8245-7B3D42C86648}" type="slidenum">
              <a:rPr lang="en-US" smtClean="0"/>
              <a:t>4</a:t>
            </a:fld>
            <a:endParaRPr lang="en-US"/>
          </a:p>
        </p:txBody>
      </p:sp>
    </p:spTree>
    <p:extLst>
      <p:ext uri="{BB962C8B-B14F-4D97-AF65-F5344CB8AC3E}">
        <p14:creationId xmlns:p14="http://schemas.microsoft.com/office/powerpoint/2010/main" val="356724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Calibri"/>
                <a:ea typeface="Calibri"/>
                <a:cs typeface="Calibri"/>
              </a:rPr>
              <a:t>Kick to Ne</a:t>
            </a:r>
          </a:p>
        </p:txBody>
      </p:sp>
      <p:sp>
        <p:nvSpPr>
          <p:cNvPr id="4" name="Slide Number Placeholder 3"/>
          <p:cNvSpPr>
            <a:spLocks noGrp="1"/>
          </p:cNvSpPr>
          <p:nvPr>
            <p:ph type="sldNum" sz="quarter" idx="5"/>
          </p:nvPr>
        </p:nvSpPr>
        <p:spPr/>
        <p:txBody>
          <a:bodyPr/>
          <a:lstStyle/>
          <a:p>
            <a:fld id="{4BBA053C-F535-4346-8245-7B3D42C86648}" type="slidenum">
              <a:rPr lang="en-US" smtClean="0"/>
              <a:t>5</a:t>
            </a:fld>
            <a:endParaRPr lang="en-US"/>
          </a:p>
        </p:txBody>
      </p:sp>
    </p:spTree>
    <p:extLst>
      <p:ext uri="{BB962C8B-B14F-4D97-AF65-F5344CB8AC3E}">
        <p14:creationId xmlns:p14="http://schemas.microsoft.com/office/powerpoint/2010/main" val="1126210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Calibri"/>
                <a:ea typeface="Calibri"/>
                <a:cs typeface="Calibri"/>
              </a:rPr>
              <a:t>Hand out story of self. Why did you decide to be ambassadors? Who is your audience? What is your goal for participating? What do you want them to do? Why do you think they set up this process?</a:t>
            </a:r>
          </a:p>
        </p:txBody>
      </p:sp>
      <p:sp>
        <p:nvSpPr>
          <p:cNvPr id="4" name="Slide Number Placeholder 3"/>
          <p:cNvSpPr>
            <a:spLocks noGrp="1"/>
          </p:cNvSpPr>
          <p:nvPr>
            <p:ph type="sldNum" sz="quarter" idx="5"/>
          </p:nvPr>
        </p:nvSpPr>
        <p:spPr/>
        <p:txBody>
          <a:bodyPr/>
          <a:lstStyle/>
          <a:p>
            <a:fld id="{4BBA053C-F535-4346-8245-7B3D42C86648}" type="slidenum">
              <a:rPr lang="en-US" smtClean="0"/>
              <a:t>6</a:t>
            </a:fld>
            <a:endParaRPr lang="en-US"/>
          </a:p>
        </p:txBody>
      </p:sp>
    </p:spTree>
    <p:extLst>
      <p:ext uri="{BB962C8B-B14F-4D97-AF65-F5344CB8AC3E}">
        <p14:creationId xmlns:p14="http://schemas.microsoft.com/office/powerpoint/2010/main" val="786181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Calibri"/>
                <a:ea typeface="Calibri"/>
                <a:cs typeface="Calibri"/>
              </a:rPr>
              <a:t>From here we go to page two of the story of self? </a:t>
            </a:r>
          </a:p>
        </p:txBody>
      </p:sp>
      <p:sp>
        <p:nvSpPr>
          <p:cNvPr id="4" name="Slide Number Placeholder 3"/>
          <p:cNvSpPr>
            <a:spLocks noGrp="1"/>
          </p:cNvSpPr>
          <p:nvPr>
            <p:ph type="sldNum" sz="quarter" idx="5"/>
          </p:nvPr>
        </p:nvSpPr>
        <p:spPr/>
        <p:txBody>
          <a:bodyPr/>
          <a:lstStyle/>
          <a:p>
            <a:fld id="{4BBA053C-F535-4346-8245-7B3D42C86648}" type="slidenum">
              <a:rPr lang="en-US" smtClean="0"/>
              <a:t>8</a:t>
            </a:fld>
            <a:endParaRPr lang="en-US"/>
          </a:p>
        </p:txBody>
      </p:sp>
    </p:spTree>
    <p:extLst>
      <p:ext uri="{BB962C8B-B14F-4D97-AF65-F5344CB8AC3E}">
        <p14:creationId xmlns:p14="http://schemas.microsoft.com/office/powerpoint/2010/main" val="3926600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3BAE781-1212-EA44-87F8-56BCA7967675}" type="datetimeFigureOut">
              <a:rPr lang="en-US" smtClean="0"/>
              <a:t>3/5/25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81398-27AE-7C44-9CCC-A405AC44777A}" type="slidenum">
              <a:rPr lang="en-US" smtClean="0"/>
              <a:t>‹#›</a:t>
            </a:fld>
            <a:endParaRPr lang="en-US"/>
          </a:p>
        </p:txBody>
      </p:sp>
    </p:spTree>
    <p:extLst>
      <p:ext uri="{BB962C8B-B14F-4D97-AF65-F5344CB8AC3E}">
        <p14:creationId xmlns:p14="http://schemas.microsoft.com/office/powerpoint/2010/main" val="132254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BAE781-1212-EA44-87F8-56BCA7967675}" type="datetimeFigureOut">
              <a:rPr lang="en-US" smtClean="0"/>
              <a:t>3/5/25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81398-27AE-7C44-9CCC-A405AC44777A}" type="slidenum">
              <a:rPr lang="en-US" smtClean="0"/>
              <a:t>‹#›</a:t>
            </a:fld>
            <a:endParaRPr lang="en-US"/>
          </a:p>
        </p:txBody>
      </p:sp>
    </p:spTree>
    <p:extLst>
      <p:ext uri="{BB962C8B-B14F-4D97-AF65-F5344CB8AC3E}">
        <p14:creationId xmlns:p14="http://schemas.microsoft.com/office/powerpoint/2010/main" val="2967836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BAE781-1212-EA44-87F8-56BCA7967675}" type="datetimeFigureOut">
              <a:rPr lang="en-US" smtClean="0"/>
              <a:t>3/5/25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81398-27AE-7C44-9CCC-A405AC44777A}" type="slidenum">
              <a:rPr lang="en-US" smtClean="0"/>
              <a:t>‹#›</a:t>
            </a:fld>
            <a:endParaRPr lang="en-US"/>
          </a:p>
        </p:txBody>
      </p:sp>
    </p:spTree>
    <p:extLst>
      <p:ext uri="{BB962C8B-B14F-4D97-AF65-F5344CB8AC3E}">
        <p14:creationId xmlns:p14="http://schemas.microsoft.com/office/powerpoint/2010/main" val="93842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BAE781-1212-EA44-87F8-56BCA7967675}" type="datetimeFigureOut">
              <a:rPr lang="en-US" smtClean="0"/>
              <a:t>3/5/25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781398-27AE-7C44-9CCC-A405AC44777A}" type="slidenum">
              <a:rPr lang="en-US" smtClean="0"/>
              <a:t>‹#›</a:t>
            </a:fld>
            <a:endParaRPr lang="en-US"/>
          </a:p>
        </p:txBody>
      </p:sp>
    </p:spTree>
    <p:extLst>
      <p:ext uri="{BB962C8B-B14F-4D97-AF65-F5344CB8AC3E}">
        <p14:creationId xmlns:p14="http://schemas.microsoft.com/office/powerpoint/2010/main" val="1606902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BAE781-1212-EA44-87F8-56BCA7967675}" type="datetimeFigureOut">
              <a:rPr lang="en-US" smtClean="0"/>
              <a:t>3/5/25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81398-27AE-7C44-9CCC-A405AC44777A}" type="slidenum">
              <a:rPr lang="en-US" smtClean="0"/>
              <a:t>‹#›</a:t>
            </a:fld>
            <a:endParaRPr lang="en-US"/>
          </a:p>
        </p:txBody>
      </p:sp>
    </p:spTree>
    <p:extLst>
      <p:ext uri="{BB962C8B-B14F-4D97-AF65-F5344CB8AC3E}">
        <p14:creationId xmlns:p14="http://schemas.microsoft.com/office/powerpoint/2010/main" val="2950360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C3BAE781-1212-EA44-87F8-56BCA7967675}" type="datetimeFigureOut">
              <a:rPr lang="en-US" smtClean="0"/>
              <a:t>3/5/25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37781398-27AE-7C44-9CCC-A405AC44777A}" type="slidenum">
              <a:rPr lang="en-US" smtClean="0"/>
              <a:t>‹#›</a:t>
            </a:fld>
            <a:endParaRPr lang="en-US"/>
          </a:p>
        </p:txBody>
      </p:sp>
    </p:spTree>
    <p:extLst>
      <p:ext uri="{BB962C8B-B14F-4D97-AF65-F5344CB8AC3E}">
        <p14:creationId xmlns:p14="http://schemas.microsoft.com/office/powerpoint/2010/main" val="4175260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C3BAE781-1212-EA44-87F8-56BCA7967675}" type="datetimeFigureOut">
              <a:rPr lang="en-US" smtClean="0"/>
              <a:t>3/5/25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781398-27AE-7C44-9CCC-A405AC44777A}"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97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3BAE781-1212-EA44-87F8-56BCA7967675}" type="datetimeFigureOut">
              <a:rPr lang="en-US" smtClean="0"/>
              <a:t>3/5/25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781398-27AE-7C44-9CCC-A405AC44777A}" type="slidenum">
              <a:rPr lang="en-US" smtClean="0"/>
              <a:t>‹#›</a:t>
            </a:fld>
            <a:endParaRPr lang="en-US"/>
          </a:p>
        </p:txBody>
      </p:sp>
    </p:spTree>
    <p:extLst>
      <p:ext uri="{BB962C8B-B14F-4D97-AF65-F5344CB8AC3E}">
        <p14:creationId xmlns:p14="http://schemas.microsoft.com/office/powerpoint/2010/main" val="2301559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BAE781-1212-EA44-87F8-56BCA7967675}" type="datetimeFigureOut">
              <a:rPr lang="en-US" smtClean="0"/>
              <a:t>3/5/25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781398-27AE-7C44-9CCC-A405AC44777A}" type="slidenum">
              <a:rPr lang="en-US" smtClean="0"/>
              <a:t>‹#›</a:t>
            </a:fld>
            <a:endParaRPr lang="en-US"/>
          </a:p>
        </p:txBody>
      </p:sp>
    </p:spTree>
    <p:extLst>
      <p:ext uri="{BB962C8B-B14F-4D97-AF65-F5344CB8AC3E}">
        <p14:creationId xmlns:p14="http://schemas.microsoft.com/office/powerpoint/2010/main" val="1720423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C3BAE781-1212-EA44-87F8-56BCA7967675}" type="datetimeFigureOut">
              <a:rPr lang="en-US" smtClean="0"/>
              <a:t>3/5/25</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a:p>
        </p:txBody>
      </p:sp>
      <p:sp>
        <p:nvSpPr>
          <p:cNvPr id="11" name="Slide Number Placeholder 10"/>
          <p:cNvSpPr>
            <a:spLocks noGrp="1"/>
          </p:cNvSpPr>
          <p:nvPr>
            <p:ph type="sldNum" sz="quarter" idx="12"/>
          </p:nvPr>
        </p:nvSpPr>
        <p:spPr/>
        <p:txBody>
          <a:bodyPr/>
          <a:lstStyle/>
          <a:p>
            <a:fld id="{37781398-27AE-7C44-9CCC-A405AC44777A}" type="slidenum">
              <a:rPr lang="en-US" smtClean="0"/>
              <a:t>‹#›</a:t>
            </a:fld>
            <a:endParaRPr lang="en-US"/>
          </a:p>
        </p:txBody>
      </p:sp>
    </p:spTree>
    <p:extLst>
      <p:ext uri="{BB962C8B-B14F-4D97-AF65-F5344CB8AC3E}">
        <p14:creationId xmlns:p14="http://schemas.microsoft.com/office/powerpoint/2010/main" val="1511906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C3BAE781-1212-EA44-87F8-56BCA7967675}" type="datetimeFigureOut">
              <a:rPr lang="en-US" smtClean="0"/>
              <a:t>3/5/25</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a:p>
        </p:txBody>
      </p:sp>
      <p:sp>
        <p:nvSpPr>
          <p:cNvPr id="10" name="Slide Number Placeholder 9"/>
          <p:cNvSpPr>
            <a:spLocks noGrp="1"/>
          </p:cNvSpPr>
          <p:nvPr>
            <p:ph type="sldNum" sz="quarter" idx="12"/>
          </p:nvPr>
        </p:nvSpPr>
        <p:spPr/>
        <p:txBody>
          <a:bodyPr/>
          <a:lstStyle/>
          <a:p>
            <a:fld id="{37781398-27AE-7C44-9CCC-A405AC44777A}" type="slidenum">
              <a:rPr lang="en-US" smtClean="0"/>
              <a:t>‹#›</a:t>
            </a:fld>
            <a:endParaRPr lang="en-US"/>
          </a:p>
        </p:txBody>
      </p:sp>
    </p:spTree>
    <p:extLst>
      <p:ext uri="{BB962C8B-B14F-4D97-AF65-F5344CB8AC3E}">
        <p14:creationId xmlns:p14="http://schemas.microsoft.com/office/powerpoint/2010/main" val="3133141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C3BAE781-1212-EA44-87F8-56BCA7967675}" type="datetimeFigureOut">
              <a:rPr lang="en-US" smtClean="0"/>
              <a:t>3/5/25</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37781398-27AE-7C44-9CCC-A405AC44777A}" type="slidenum">
              <a:rPr lang="en-US" smtClean="0"/>
              <a:t>‹#›</a:t>
            </a:fld>
            <a:endParaRPr lang="en-US"/>
          </a:p>
        </p:txBody>
      </p:sp>
    </p:spTree>
    <p:extLst>
      <p:ext uri="{BB962C8B-B14F-4D97-AF65-F5344CB8AC3E}">
        <p14:creationId xmlns:p14="http://schemas.microsoft.com/office/powerpoint/2010/main" val="38594007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s://albuquerqueaffordablehousingcoalition.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svg"/></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s://www.youtube.com/watch?v=ReWhXNmb4b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6F3EB"/>
        </a:solidFill>
        <a:effectLst/>
      </p:bgPr>
    </p:bg>
    <p:spTree>
      <p:nvGrpSpPr>
        <p:cNvPr id="1" name=""/>
        <p:cNvGrpSpPr/>
        <p:nvPr/>
      </p:nvGrpSpPr>
      <p:grpSpPr>
        <a:xfrm>
          <a:off x="0" y="0"/>
          <a:ext cx="0" cy="0"/>
          <a:chOff x="0" y="0"/>
          <a:chExt cx="0" cy="0"/>
        </a:xfrm>
      </p:grpSpPr>
      <p:grpSp>
        <p:nvGrpSpPr>
          <p:cNvPr id="2" name="Group 2"/>
          <p:cNvGrpSpPr/>
          <p:nvPr/>
        </p:nvGrpSpPr>
        <p:grpSpPr>
          <a:xfrm>
            <a:off x="-20714" y="0"/>
            <a:ext cx="2826055" cy="6858000"/>
            <a:chOff x="0" y="0"/>
            <a:chExt cx="5652111" cy="13716000"/>
          </a:xfrm>
        </p:grpSpPr>
        <p:grpSp>
          <p:nvGrpSpPr>
            <p:cNvPr id="3" name="Group 3"/>
            <p:cNvGrpSpPr/>
            <p:nvPr/>
          </p:nvGrpSpPr>
          <p:grpSpPr>
            <a:xfrm>
              <a:off x="2826056" y="0"/>
              <a:ext cx="2826056" cy="13716000"/>
              <a:chOff x="0" y="0"/>
              <a:chExt cx="558233" cy="2709333"/>
            </a:xfrm>
          </p:grpSpPr>
          <p:sp>
            <p:nvSpPr>
              <p:cNvPr id="4" name="Freeform 4"/>
              <p:cNvSpPr/>
              <p:nvPr/>
            </p:nvSpPr>
            <p:spPr>
              <a:xfrm>
                <a:off x="0" y="0"/>
                <a:ext cx="558233" cy="2709333"/>
              </a:xfrm>
              <a:custGeom>
                <a:avLst/>
                <a:gdLst/>
                <a:ahLst/>
                <a:cxnLst/>
                <a:rect l="l" t="t" r="r" b="b"/>
                <a:pathLst>
                  <a:path w="558233" h="2709333">
                    <a:moveTo>
                      <a:pt x="0" y="0"/>
                    </a:moveTo>
                    <a:lnTo>
                      <a:pt x="558233" y="0"/>
                    </a:lnTo>
                    <a:lnTo>
                      <a:pt x="558233" y="2709333"/>
                    </a:lnTo>
                    <a:lnTo>
                      <a:pt x="0" y="2709333"/>
                    </a:lnTo>
                    <a:close/>
                  </a:path>
                </a:pathLst>
              </a:custGeom>
              <a:solidFill>
                <a:srgbClr val="FFC233"/>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5" name="TextBox 5"/>
              <p:cNvSpPr txBox="1"/>
              <p:nvPr/>
            </p:nvSpPr>
            <p:spPr>
              <a:xfrm>
                <a:off x="0" y="-47625"/>
                <a:ext cx="558233" cy="2756958"/>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1773"/>
                  </a:lnSpc>
                </a:pPr>
                <a:endParaRPr sz="800"/>
              </a:p>
            </p:txBody>
          </p:sp>
        </p:grpSp>
        <p:grpSp>
          <p:nvGrpSpPr>
            <p:cNvPr id="6" name="Group 6"/>
            <p:cNvGrpSpPr/>
            <p:nvPr/>
          </p:nvGrpSpPr>
          <p:grpSpPr>
            <a:xfrm>
              <a:off x="1413028" y="0"/>
              <a:ext cx="2826056" cy="13716000"/>
              <a:chOff x="0" y="0"/>
              <a:chExt cx="558233" cy="2709333"/>
            </a:xfrm>
          </p:grpSpPr>
          <p:sp>
            <p:nvSpPr>
              <p:cNvPr id="7" name="Freeform 7"/>
              <p:cNvSpPr/>
              <p:nvPr/>
            </p:nvSpPr>
            <p:spPr>
              <a:xfrm>
                <a:off x="0" y="0"/>
                <a:ext cx="558233" cy="2709333"/>
              </a:xfrm>
              <a:custGeom>
                <a:avLst/>
                <a:gdLst/>
                <a:ahLst/>
                <a:cxnLst/>
                <a:rect l="l" t="t" r="r" b="b"/>
                <a:pathLst>
                  <a:path w="558233" h="2709333">
                    <a:moveTo>
                      <a:pt x="0" y="0"/>
                    </a:moveTo>
                    <a:lnTo>
                      <a:pt x="558233" y="0"/>
                    </a:lnTo>
                    <a:lnTo>
                      <a:pt x="558233" y="2709333"/>
                    </a:lnTo>
                    <a:lnTo>
                      <a:pt x="0" y="2709333"/>
                    </a:lnTo>
                    <a:close/>
                  </a:path>
                </a:pathLst>
              </a:custGeom>
              <a:solidFill>
                <a:srgbClr val="5C0052"/>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8" name="TextBox 8"/>
              <p:cNvSpPr txBox="1"/>
              <p:nvPr/>
            </p:nvSpPr>
            <p:spPr>
              <a:xfrm>
                <a:off x="0" y="-47625"/>
                <a:ext cx="558233" cy="2756958"/>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1773"/>
                  </a:lnSpc>
                </a:pPr>
                <a:endParaRPr sz="800"/>
              </a:p>
            </p:txBody>
          </p:sp>
        </p:grpSp>
        <p:grpSp>
          <p:nvGrpSpPr>
            <p:cNvPr id="9" name="Group 9"/>
            <p:cNvGrpSpPr/>
            <p:nvPr/>
          </p:nvGrpSpPr>
          <p:grpSpPr>
            <a:xfrm>
              <a:off x="0" y="0"/>
              <a:ext cx="2826056" cy="13716000"/>
              <a:chOff x="0" y="0"/>
              <a:chExt cx="558233" cy="2709333"/>
            </a:xfrm>
          </p:grpSpPr>
          <p:sp>
            <p:nvSpPr>
              <p:cNvPr id="10" name="Freeform 10"/>
              <p:cNvSpPr/>
              <p:nvPr/>
            </p:nvSpPr>
            <p:spPr>
              <a:xfrm>
                <a:off x="0" y="0"/>
                <a:ext cx="558233" cy="2709333"/>
              </a:xfrm>
              <a:custGeom>
                <a:avLst/>
                <a:gdLst/>
                <a:ahLst/>
                <a:cxnLst/>
                <a:rect l="l" t="t" r="r" b="b"/>
                <a:pathLst>
                  <a:path w="558233" h="2709333">
                    <a:moveTo>
                      <a:pt x="0" y="0"/>
                    </a:moveTo>
                    <a:lnTo>
                      <a:pt x="558233" y="0"/>
                    </a:lnTo>
                    <a:lnTo>
                      <a:pt x="558233" y="2709333"/>
                    </a:lnTo>
                    <a:lnTo>
                      <a:pt x="0" y="2709333"/>
                    </a:lnTo>
                    <a:close/>
                  </a:path>
                </a:pathLst>
              </a:custGeom>
              <a:solidFill>
                <a:srgbClr val="AA461E"/>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1" name="TextBox 11"/>
              <p:cNvSpPr txBox="1"/>
              <p:nvPr/>
            </p:nvSpPr>
            <p:spPr>
              <a:xfrm>
                <a:off x="0" y="-47625"/>
                <a:ext cx="558233" cy="2756958"/>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1773"/>
                  </a:lnSpc>
                </a:pPr>
                <a:endParaRPr sz="800"/>
              </a:p>
            </p:txBody>
          </p:sp>
        </p:grpSp>
      </p:grpSp>
      <p:sp>
        <p:nvSpPr>
          <p:cNvPr id="12" name="TextBox 12"/>
          <p:cNvSpPr txBox="1"/>
          <p:nvPr/>
        </p:nvSpPr>
        <p:spPr>
          <a:xfrm>
            <a:off x="2718734" y="1289549"/>
            <a:ext cx="9386658" cy="1564531"/>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144"/>
              </a:lnSpc>
            </a:pPr>
            <a:r>
              <a:rPr lang="en-US" sz="5400" cap="all">
                <a:solidFill>
                  <a:srgbClr val="000000"/>
                </a:solidFill>
                <a:latin typeface="+mj-lt"/>
                <a:ea typeface="+mn-lt"/>
                <a:cs typeface="+mn-lt"/>
                <a:sym typeface="Brandon Grotesque Bold"/>
              </a:rPr>
              <a:t>Advocating for our Homes and communities</a:t>
            </a:r>
            <a:endParaRPr lang="en-US" sz="5400">
              <a:latin typeface="+mj-lt"/>
              <a:ea typeface="+mn-lt"/>
              <a:cs typeface="+mn-lt"/>
            </a:endParaRPr>
          </a:p>
        </p:txBody>
      </p:sp>
      <p:sp>
        <p:nvSpPr>
          <p:cNvPr id="13" name="Freeform 13"/>
          <p:cNvSpPr/>
          <p:nvPr/>
        </p:nvSpPr>
        <p:spPr>
          <a:xfrm>
            <a:off x="7223567" y="3646"/>
            <a:ext cx="4876800" cy="1651855"/>
          </a:xfrm>
          <a:custGeom>
            <a:avLst/>
            <a:gdLst/>
            <a:ahLst/>
            <a:cxnLst/>
            <a:rect l="l" t="t" r="r" b="b"/>
            <a:pathLst>
              <a:path w="7315200" h="2477783">
                <a:moveTo>
                  <a:pt x="0" y="0"/>
                </a:moveTo>
                <a:lnTo>
                  <a:pt x="7315200" y="0"/>
                </a:lnTo>
                <a:lnTo>
                  <a:pt x="7315200" y="2477784"/>
                </a:lnTo>
                <a:lnTo>
                  <a:pt x="0" y="247778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4" name="Freeform 14"/>
          <p:cNvSpPr/>
          <p:nvPr/>
        </p:nvSpPr>
        <p:spPr>
          <a:xfrm>
            <a:off x="7321656" y="4971082"/>
            <a:ext cx="4876800" cy="1651855"/>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5" name="Freeform 15"/>
          <p:cNvSpPr/>
          <p:nvPr/>
        </p:nvSpPr>
        <p:spPr>
          <a:xfrm>
            <a:off x="6202927" y="5314168"/>
            <a:ext cx="2591488" cy="1032129"/>
          </a:xfrm>
          <a:custGeom>
            <a:avLst/>
            <a:gdLst/>
            <a:ahLst/>
            <a:cxnLst/>
            <a:rect l="l" t="t" r="r" b="b"/>
            <a:pathLst>
              <a:path w="3887232" h="1548194">
                <a:moveTo>
                  <a:pt x="0" y="0"/>
                </a:moveTo>
                <a:lnTo>
                  <a:pt x="3887232" y="0"/>
                </a:lnTo>
                <a:lnTo>
                  <a:pt x="3887232" y="1548194"/>
                </a:lnTo>
                <a:lnTo>
                  <a:pt x="0" y="1548194"/>
                </a:lnTo>
                <a:lnTo>
                  <a:pt x="0" y="0"/>
                </a:lnTo>
                <a:close/>
              </a:path>
            </a:pathLst>
          </a:custGeom>
          <a:blipFill>
            <a:blip r:embed="rId4"/>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6" name="TextBox 16"/>
          <p:cNvSpPr txBox="1"/>
          <p:nvPr/>
        </p:nvSpPr>
        <p:spPr>
          <a:xfrm>
            <a:off x="3205538" y="2991792"/>
            <a:ext cx="8416899" cy="1980029"/>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spcBef>
                <a:spcPts val="1000"/>
              </a:spcBef>
            </a:pPr>
            <a:endParaRPr lang="en-US" sz="2800" b="1">
              <a:solidFill>
                <a:srgbClr val="404040"/>
              </a:solidFill>
              <a:latin typeface="Gill Sans MT"/>
              <a:ea typeface="Brandon Grotesque Bold"/>
              <a:cs typeface="Brandon Grotesque Bold"/>
            </a:endParaRPr>
          </a:p>
          <a:p>
            <a:pPr algn="ctr">
              <a:spcBef>
                <a:spcPts val="1000"/>
              </a:spcBef>
            </a:pPr>
            <a:r>
              <a:rPr lang="en-US" sz="2800" b="1">
                <a:solidFill>
                  <a:srgbClr val="404040"/>
                </a:solidFill>
                <a:latin typeface="Gill Sans MT"/>
                <a:ea typeface="Brandon Grotesque Bold"/>
                <a:cs typeface="Brandon Grotesque Bold"/>
                <a:sym typeface="Brandon Grotesque Bold"/>
              </a:rPr>
              <a:t>Anita Córdova, Transformative Strategies LLC</a:t>
            </a:r>
            <a:endParaRPr lang="en-US" sz="2800" b="1">
              <a:solidFill>
                <a:srgbClr val="000000"/>
              </a:solidFill>
              <a:latin typeface="Gill Sans MT"/>
              <a:ea typeface="Brandon Grotesque Bold"/>
              <a:cs typeface="Brandon Grotesque Bold"/>
            </a:endParaRPr>
          </a:p>
          <a:p>
            <a:pPr algn="ctr">
              <a:spcBef>
                <a:spcPts val="1000"/>
              </a:spcBef>
            </a:pPr>
            <a:r>
              <a:rPr lang="en-US" sz="2800" b="1">
                <a:solidFill>
                  <a:srgbClr val="404040"/>
                </a:solidFill>
                <a:latin typeface="Gill Sans MT"/>
                <a:ea typeface="Brandon Grotesque Bold"/>
                <a:cs typeface="Brandon Grotesque Bold"/>
                <a:sym typeface="Brandon Grotesque Bold"/>
              </a:rPr>
              <a:t>Renia Ehrenfeucht, Community and Regional Planning at UNM</a:t>
            </a:r>
            <a:endParaRPr lang="en-US" sz="2800" b="1"/>
          </a:p>
        </p:txBody>
      </p:sp>
    </p:spTree>
    <p:extLst>
      <p:ext uri="{BB962C8B-B14F-4D97-AF65-F5344CB8AC3E}">
        <p14:creationId xmlns:p14="http://schemas.microsoft.com/office/powerpoint/2010/main" val="2239472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6F3EB"/>
        </a:solidFill>
        <a:effectLst/>
      </p:bgPr>
    </p:bg>
    <p:spTree>
      <p:nvGrpSpPr>
        <p:cNvPr id="1" name="">
          <a:extLst>
            <a:ext uri="{FF2B5EF4-FFF2-40B4-BE49-F238E27FC236}">
              <a16:creationId xmlns:a16="http://schemas.microsoft.com/office/drawing/2014/main" id="{EAA60854-8484-42D9-851F-F44C5E8004E5}"/>
            </a:ext>
          </a:extLst>
        </p:cNvPr>
        <p:cNvGrpSpPr/>
        <p:nvPr/>
      </p:nvGrpSpPr>
      <p:grpSpPr>
        <a:xfrm>
          <a:off x="0" y="0"/>
          <a:ext cx="0" cy="0"/>
          <a:chOff x="0" y="0"/>
          <a:chExt cx="0" cy="0"/>
        </a:xfrm>
      </p:grpSpPr>
      <p:sp>
        <p:nvSpPr>
          <p:cNvPr id="5" name="TextBox 5">
            <a:extLst>
              <a:ext uri="{FF2B5EF4-FFF2-40B4-BE49-F238E27FC236}">
                <a16:creationId xmlns:a16="http://schemas.microsoft.com/office/drawing/2014/main" id="{B0B2852F-380D-6146-BD4B-2C6E84B24538}"/>
              </a:ext>
            </a:extLst>
          </p:cNvPr>
          <p:cNvSpPr txBox="1"/>
          <p:nvPr/>
        </p:nvSpPr>
        <p:spPr>
          <a:xfrm>
            <a:off x="149032" y="325665"/>
            <a:ext cx="12042969" cy="699422"/>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5974"/>
              </a:lnSpc>
            </a:pPr>
            <a:r>
              <a:rPr lang="en-US" sz="4000" cap="all">
                <a:solidFill>
                  <a:srgbClr val="000000"/>
                </a:solidFill>
                <a:ea typeface="+mn-lt"/>
                <a:cs typeface="+mn-lt"/>
                <a:sym typeface="Brandon Grotesque Bold"/>
              </a:rPr>
              <a:t>Recap</a:t>
            </a:r>
            <a:endParaRPr lang="en-US">
              <a:ea typeface="+mn-lt"/>
              <a:cs typeface="+mn-lt"/>
            </a:endParaRPr>
          </a:p>
        </p:txBody>
      </p:sp>
      <p:sp>
        <p:nvSpPr>
          <p:cNvPr id="9" name="Freeform 9">
            <a:extLst>
              <a:ext uri="{FF2B5EF4-FFF2-40B4-BE49-F238E27FC236}">
                <a16:creationId xmlns:a16="http://schemas.microsoft.com/office/drawing/2014/main" id="{FA1AEF44-7569-9CC5-9B31-45F2C0474F42}"/>
              </a:ext>
            </a:extLst>
          </p:cNvPr>
          <p:cNvSpPr/>
          <p:nvPr/>
        </p:nvSpPr>
        <p:spPr>
          <a:xfrm>
            <a:off x="7321432" y="4675836"/>
            <a:ext cx="4876800" cy="1651855"/>
          </a:xfrm>
          <a:custGeom>
            <a:avLst/>
            <a:gdLst/>
            <a:ahLst/>
            <a:cxnLst/>
            <a:rect l="l" t="t" r="r" b="b"/>
            <a:pathLst>
              <a:path w="7315200" h="2477783">
                <a:moveTo>
                  <a:pt x="0" y="0"/>
                </a:moveTo>
                <a:lnTo>
                  <a:pt x="7315200" y="0"/>
                </a:lnTo>
                <a:lnTo>
                  <a:pt x="7315200" y="2477784"/>
                </a:lnTo>
                <a:lnTo>
                  <a:pt x="0" y="247778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4" name="AutoShape 14">
            <a:extLst>
              <a:ext uri="{FF2B5EF4-FFF2-40B4-BE49-F238E27FC236}">
                <a16:creationId xmlns:a16="http://schemas.microsoft.com/office/drawing/2014/main" id="{6F9B81ED-414A-EE2D-7CE8-11D0A76E645B}"/>
              </a:ext>
            </a:extLst>
          </p:cNvPr>
          <p:cNvSpPr/>
          <p:nvPr/>
        </p:nvSpPr>
        <p:spPr>
          <a:xfrm>
            <a:off x="-173733" y="6040845"/>
            <a:ext cx="4736843" cy="12700"/>
          </a:xfrm>
          <a:prstGeom prst="line">
            <a:avLst/>
          </a:prstGeom>
          <a:ln w="114300" cap="flat">
            <a:solidFill>
              <a:srgbClr val="5C005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5" name="AutoShape 15">
            <a:extLst>
              <a:ext uri="{FF2B5EF4-FFF2-40B4-BE49-F238E27FC236}">
                <a16:creationId xmlns:a16="http://schemas.microsoft.com/office/drawing/2014/main" id="{5FE574E3-0F86-1004-E66D-F9F40182D603}"/>
              </a:ext>
            </a:extLst>
          </p:cNvPr>
          <p:cNvSpPr/>
          <p:nvPr/>
        </p:nvSpPr>
        <p:spPr>
          <a:xfrm>
            <a:off x="7620113" y="6040845"/>
            <a:ext cx="4736843" cy="12700"/>
          </a:xfrm>
          <a:prstGeom prst="line">
            <a:avLst/>
          </a:prstGeom>
          <a:ln w="114300" cap="flat">
            <a:solidFill>
              <a:srgbClr val="5C005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6" name="Freeform 16">
            <a:extLst>
              <a:ext uri="{FF2B5EF4-FFF2-40B4-BE49-F238E27FC236}">
                <a16:creationId xmlns:a16="http://schemas.microsoft.com/office/drawing/2014/main" id="{C5B50160-A1B5-224A-2584-EAA4FB786CE4}"/>
              </a:ext>
            </a:extLst>
          </p:cNvPr>
          <p:cNvSpPr/>
          <p:nvPr/>
        </p:nvSpPr>
        <p:spPr>
          <a:xfrm>
            <a:off x="-1076864" y="-2772"/>
            <a:ext cx="4876800" cy="1651855"/>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7" name="TextBox 17">
            <a:extLst>
              <a:ext uri="{FF2B5EF4-FFF2-40B4-BE49-F238E27FC236}">
                <a16:creationId xmlns:a16="http://schemas.microsoft.com/office/drawing/2014/main" id="{7F551F89-0B00-B5C7-D3D7-99C4894705D2}"/>
              </a:ext>
            </a:extLst>
          </p:cNvPr>
          <p:cNvSpPr txBox="1"/>
          <p:nvPr/>
        </p:nvSpPr>
        <p:spPr>
          <a:xfrm>
            <a:off x="3801964" y="5895812"/>
            <a:ext cx="4588072" cy="865717"/>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333"/>
              </a:lnSpc>
            </a:pPr>
            <a:r>
              <a:rPr lang="en-US" sz="1667" b="1">
                <a:solidFill>
                  <a:srgbClr val="000000"/>
                </a:solidFill>
                <a:latin typeface="Brandon Grotesque Bold"/>
                <a:ea typeface="Brandon Grotesque Bold"/>
                <a:cs typeface="Brandon Grotesque Bold"/>
                <a:sym typeface="Brandon Grotesque Bold"/>
              </a:rPr>
              <a:t>ALBUQUERQUE AFFORDABLE</a:t>
            </a:r>
          </a:p>
          <a:p>
            <a:pPr algn="ctr">
              <a:lnSpc>
                <a:spcPts val="2333"/>
              </a:lnSpc>
            </a:pPr>
            <a:r>
              <a:rPr lang="en-US" sz="1667" b="1">
                <a:solidFill>
                  <a:srgbClr val="000000"/>
                </a:solidFill>
                <a:latin typeface="Brandon Grotesque Bold"/>
                <a:ea typeface="Brandon Grotesque Bold"/>
                <a:cs typeface="Brandon Grotesque Bold"/>
                <a:sym typeface="Brandon Grotesque Bold"/>
              </a:rPr>
              <a:t>HOUSING COALITION</a:t>
            </a:r>
          </a:p>
          <a:p>
            <a:pPr algn="ctr">
              <a:lnSpc>
                <a:spcPts val="2333"/>
              </a:lnSpc>
            </a:pPr>
            <a:endParaRPr lang="en-US" sz="1667" b="1">
              <a:solidFill>
                <a:srgbClr val="000000"/>
              </a:solidFill>
              <a:latin typeface="Brandon Grotesque Bold"/>
              <a:ea typeface="Brandon Grotesque Bold"/>
              <a:cs typeface="Brandon Grotesque Bold"/>
              <a:sym typeface="Brandon Grotesque Bold"/>
            </a:endParaRPr>
          </a:p>
        </p:txBody>
      </p:sp>
      <p:sp>
        <p:nvSpPr>
          <p:cNvPr id="3" name="Title 1">
            <a:extLst>
              <a:ext uri="{FF2B5EF4-FFF2-40B4-BE49-F238E27FC236}">
                <a16:creationId xmlns:a16="http://schemas.microsoft.com/office/drawing/2014/main" id="{3F481FAD-1C6F-5F3A-DB83-9B93B5B6FF2B}"/>
              </a:ext>
            </a:extLst>
          </p:cNvPr>
          <p:cNvSpPr txBox="1">
            <a:spLocks/>
          </p:cNvSpPr>
          <p:nvPr/>
        </p:nvSpPr>
        <p:spPr>
          <a:xfrm>
            <a:off x="1596136" y="1245661"/>
            <a:ext cx="10015727" cy="1188720"/>
          </a:xfrm>
          <a:prstGeom prst="rect">
            <a:avLst/>
          </a:prstGeom>
        </p:spPr>
        <p:txBody>
          <a:bodyPr lIns="91440" tIns="45720" rIns="91440" bIns="45720" anchor="t"/>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pPr marL="285750" indent="-285750" algn="l">
              <a:lnSpc>
                <a:spcPct val="100000"/>
              </a:lnSpc>
              <a:spcBef>
                <a:spcPts val="1000"/>
              </a:spcBef>
              <a:buFont typeface="Arial"/>
              <a:buChar char="•"/>
            </a:pPr>
            <a:r>
              <a:rPr lang="en-US" sz="2400">
                <a:ea typeface="+mj-lt"/>
                <a:cs typeface="+mj-lt"/>
              </a:rPr>
              <a:t>Each of us has the right to advocate for what we need</a:t>
            </a:r>
          </a:p>
          <a:p>
            <a:pPr marL="285750" indent="-285750" algn="l">
              <a:lnSpc>
                <a:spcPct val="100000"/>
              </a:lnSpc>
              <a:spcBef>
                <a:spcPts val="1000"/>
              </a:spcBef>
              <a:buFont typeface="Arial"/>
              <a:buChar char="•"/>
            </a:pPr>
            <a:r>
              <a:rPr lang="en-US" sz="2400" cap="all">
                <a:solidFill>
                  <a:srgbClr val="000000"/>
                </a:solidFill>
                <a:ea typeface="+mn-lt"/>
                <a:cs typeface="+mn-lt"/>
                <a:sym typeface="Brandon Grotesque Bold"/>
              </a:rPr>
              <a:t>MOVING FROM ME TO WE AND OUR</a:t>
            </a:r>
            <a:endParaRPr lang="en-US" sz="2400">
              <a:ea typeface="+mj-lt"/>
              <a:cs typeface="+mj-lt"/>
            </a:endParaRPr>
          </a:p>
          <a:p>
            <a:pPr marL="285750" indent="-285750" algn="l">
              <a:lnSpc>
                <a:spcPct val="100000"/>
              </a:lnSpc>
              <a:spcBef>
                <a:spcPts val="1000"/>
              </a:spcBef>
              <a:buFont typeface="Arial"/>
              <a:buChar char="•"/>
            </a:pPr>
            <a:r>
              <a:rPr lang="en-US" sz="2400" b="1">
                <a:ea typeface="+mj-lt"/>
                <a:cs typeface="+mj-lt"/>
              </a:rPr>
              <a:t>Document everything </a:t>
            </a:r>
            <a:r>
              <a:rPr lang="en-US" sz="2400">
                <a:ea typeface="+mj-lt"/>
                <a:cs typeface="+mj-lt"/>
              </a:rPr>
              <a:t>when you’re advocating for fee or Repair or Other action.</a:t>
            </a:r>
          </a:p>
          <a:p>
            <a:pPr marL="285750" indent="-285750" algn="l">
              <a:lnSpc>
                <a:spcPct val="100000"/>
              </a:lnSpc>
              <a:spcBef>
                <a:spcPts val="1000"/>
              </a:spcBef>
              <a:buFont typeface="Arial"/>
              <a:buChar char="•"/>
            </a:pPr>
            <a:r>
              <a:rPr lang="en-US" sz="2400">
                <a:ea typeface="+mj-lt"/>
                <a:cs typeface="+mj-lt"/>
              </a:rPr>
              <a:t>We want to hear your story! The Albuquerque Affordable Housing Coalition: </a:t>
            </a:r>
            <a:r>
              <a:rPr lang="en-US" sz="2400">
                <a:ea typeface="+mj-lt"/>
                <a:cs typeface="+mj-lt"/>
                <a:hlinkClick r:id="rId4"/>
              </a:rPr>
              <a:t>https://albuquerqueaffordablehousingcoalition.org/</a:t>
            </a:r>
            <a:r>
              <a:rPr lang="en-US" sz="2400">
                <a:ea typeface="+mj-lt"/>
                <a:cs typeface="+mj-lt"/>
              </a:rPr>
              <a:t> </a:t>
            </a:r>
            <a:endParaRPr lang="es-419" sz="2400"/>
          </a:p>
        </p:txBody>
      </p:sp>
    </p:spTree>
    <p:extLst>
      <p:ext uri="{BB962C8B-B14F-4D97-AF65-F5344CB8AC3E}">
        <p14:creationId xmlns:p14="http://schemas.microsoft.com/office/powerpoint/2010/main" val="1507058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6F3EB"/>
        </a:solidFill>
        <a:effectLst/>
      </p:bgPr>
    </p:bg>
    <p:spTree>
      <p:nvGrpSpPr>
        <p:cNvPr id="1" name="">
          <a:extLst>
            <a:ext uri="{FF2B5EF4-FFF2-40B4-BE49-F238E27FC236}">
              <a16:creationId xmlns:a16="http://schemas.microsoft.com/office/drawing/2014/main" id="{1F504A3B-EDFD-26F3-F073-DFFF8079CE2B}"/>
            </a:ext>
          </a:extLst>
        </p:cNvPr>
        <p:cNvGrpSpPr/>
        <p:nvPr/>
      </p:nvGrpSpPr>
      <p:grpSpPr>
        <a:xfrm>
          <a:off x="0" y="0"/>
          <a:ext cx="0" cy="0"/>
          <a:chOff x="0" y="0"/>
          <a:chExt cx="0" cy="0"/>
        </a:xfrm>
      </p:grpSpPr>
      <p:sp>
        <p:nvSpPr>
          <p:cNvPr id="5" name="TextBox 5">
            <a:extLst>
              <a:ext uri="{FF2B5EF4-FFF2-40B4-BE49-F238E27FC236}">
                <a16:creationId xmlns:a16="http://schemas.microsoft.com/office/drawing/2014/main" id="{4B23A36E-7235-D188-79A8-57CCE776B1D2}"/>
              </a:ext>
            </a:extLst>
          </p:cNvPr>
          <p:cNvSpPr txBox="1"/>
          <p:nvPr/>
        </p:nvSpPr>
        <p:spPr>
          <a:xfrm>
            <a:off x="149032" y="537332"/>
            <a:ext cx="12042969" cy="699422"/>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5974"/>
              </a:lnSpc>
            </a:pPr>
            <a:r>
              <a:rPr lang="en-US" sz="4000" cap="all">
                <a:solidFill>
                  <a:srgbClr val="000000"/>
                </a:solidFill>
                <a:ea typeface="+mn-lt"/>
                <a:cs typeface="+mn-lt"/>
                <a:sym typeface="Brandon Grotesque Bold"/>
              </a:rPr>
              <a:t>AAHC Core Values</a:t>
            </a:r>
            <a:endParaRPr lang="en-US" sz="4000">
              <a:ea typeface="+mn-lt"/>
              <a:cs typeface="+mn-lt"/>
            </a:endParaRPr>
          </a:p>
        </p:txBody>
      </p:sp>
      <p:sp>
        <p:nvSpPr>
          <p:cNvPr id="9" name="Freeform 9">
            <a:extLst>
              <a:ext uri="{FF2B5EF4-FFF2-40B4-BE49-F238E27FC236}">
                <a16:creationId xmlns:a16="http://schemas.microsoft.com/office/drawing/2014/main" id="{2DD6D7AC-EC8E-E193-EFCC-BF62D3D88348}"/>
              </a:ext>
            </a:extLst>
          </p:cNvPr>
          <p:cNvSpPr/>
          <p:nvPr/>
        </p:nvSpPr>
        <p:spPr>
          <a:xfrm>
            <a:off x="7321432" y="4244515"/>
            <a:ext cx="4876800" cy="1651855"/>
          </a:xfrm>
          <a:custGeom>
            <a:avLst/>
            <a:gdLst/>
            <a:ahLst/>
            <a:cxnLst/>
            <a:rect l="l" t="t" r="r" b="b"/>
            <a:pathLst>
              <a:path w="7315200" h="2477783">
                <a:moveTo>
                  <a:pt x="0" y="0"/>
                </a:moveTo>
                <a:lnTo>
                  <a:pt x="7315200" y="0"/>
                </a:lnTo>
                <a:lnTo>
                  <a:pt x="7315200" y="2477784"/>
                </a:lnTo>
                <a:lnTo>
                  <a:pt x="0" y="247778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4" name="AutoShape 14">
            <a:extLst>
              <a:ext uri="{FF2B5EF4-FFF2-40B4-BE49-F238E27FC236}">
                <a16:creationId xmlns:a16="http://schemas.microsoft.com/office/drawing/2014/main" id="{065D5EF6-87CD-B94E-C4DE-CD8D4392F3E8}"/>
              </a:ext>
            </a:extLst>
          </p:cNvPr>
          <p:cNvSpPr/>
          <p:nvPr/>
        </p:nvSpPr>
        <p:spPr>
          <a:xfrm>
            <a:off x="-173733" y="6040845"/>
            <a:ext cx="4736843" cy="12700"/>
          </a:xfrm>
          <a:prstGeom prst="line">
            <a:avLst/>
          </a:prstGeom>
          <a:ln w="114300" cap="flat">
            <a:solidFill>
              <a:srgbClr val="5C005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5" name="AutoShape 15">
            <a:extLst>
              <a:ext uri="{FF2B5EF4-FFF2-40B4-BE49-F238E27FC236}">
                <a16:creationId xmlns:a16="http://schemas.microsoft.com/office/drawing/2014/main" id="{8E737470-0EBF-E910-AC4C-29FF0118895D}"/>
              </a:ext>
            </a:extLst>
          </p:cNvPr>
          <p:cNvSpPr/>
          <p:nvPr/>
        </p:nvSpPr>
        <p:spPr>
          <a:xfrm>
            <a:off x="7620113" y="6040845"/>
            <a:ext cx="4736843" cy="12700"/>
          </a:xfrm>
          <a:prstGeom prst="line">
            <a:avLst/>
          </a:prstGeom>
          <a:ln w="114300" cap="flat">
            <a:solidFill>
              <a:srgbClr val="5C005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6" name="Freeform 16">
            <a:extLst>
              <a:ext uri="{FF2B5EF4-FFF2-40B4-BE49-F238E27FC236}">
                <a16:creationId xmlns:a16="http://schemas.microsoft.com/office/drawing/2014/main" id="{4534C4A5-0103-4AD2-AAED-F0757BEC62D1}"/>
              </a:ext>
            </a:extLst>
          </p:cNvPr>
          <p:cNvSpPr/>
          <p:nvPr/>
        </p:nvSpPr>
        <p:spPr>
          <a:xfrm>
            <a:off x="-1076864" y="-2772"/>
            <a:ext cx="4876800" cy="1651855"/>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7" name="TextBox 17">
            <a:extLst>
              <a:ext uri="{FF2B5EF4-FFF2-40B4-BE49-F238E27FC236}">
                <a16:creationId xmlns:a16="http://schemas.microsoft.com/office/drawing/2014/main" id="{849EE34A-CFEF-7F0E-1F06-482C72CB66EC}"/>
              </a:ext>
            </a:extLst>
          </p:cNvPr>
          <p:cNvSpPr txBox="1"/>
          <p:nvPr/>
        </p:nvSpPr>
        <p:spPr>
          <a:xfrm>
            <a:off x="3801964" y="5895812"/>
            <a:ext cx="4588072" cy="865717"/>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333"/>
              </a:lnSpc>
            </a:pPr>
            <a:r>
              <a:rPr lang="en-US" sz="1667" b="1">
                <a:solidFill>
                  <a:srgbClr val="000000"/>
                </a:solidFill>
                <a:latin typeface="Brandon Grotesque Bold"/>
                <a:ea typeface="Brandon Grotesque Bold"/>
                <a:cs typeface="Brandon Grotesque Bold"/>
                <a:sym typeface="Brandon Grotesque Bold"/>
              </a:rPr>
              <a:t>ALBUQUERQUE AFFORDABLE</a:t>
            </a:r>
          </a:p>
          <a:p>
            <a:pPr algn="ctr">
              <a:lnSpc>
                <a:spcPts val="2333"/>
              </a:lnSpc>
            </a:pPr>
            <a:r>
              <a:rPr lang="en-US" sz="1667" b="1">
                <a:solidFill>
                  <a:srgbClr val="000000"/>
                </a:solidFill>
                <a:latin typeface="Brandon Grotesque Bold"/>
                <a:ea typeface="Brandon Grotesque Bold"/>
                <a:cs typeface="Brandon Grotesque Bold"/>
                <a:sym typeface="Brandon Grotesque Bold"/>
              </a:rPr>
              <a:t>HOUSING COALITION</a:t>
            </a:r>
          </a:p>
          <a:p>
            <a:pPr algn="ctr">
              <a:lnSpc>
                <a:spcPts val="2333"/>
              </a:lnSpc>
            </a:pPr>
            <a:endParaRPr lang="en-US" sz="1667" b="1">
              <a:solidFill>
                <a:srgbClr val="000000"/>
              </a:solidFill>
              <a:latin typeface="Brandon Grotesque Bold"/>
              <a:ea typeface="Brandon Grotesque Bold"/>
              <a:cs typeface="Brandon Grotesque Bold"/>
              <a:sym typeface="Brandon Grotesque Bold"/>
            </a:endParaRPr>
          </a:p>
        </p:txBody>
      </p:sp>
      <p:sp>
        <p:nvSpPr>
          <p:cNvPr id="20" name="Content Placeholder 4">
            <a:extLst>
              <a:ext uri="{FF2B5EF4-FFF2-40B4-BE49-F238E27FC236}">
                <a16:creationId xmlns:a16="http://schemas.microsoft.com/office/drawing/2014/main" id="{96BD4BD1-F683-3CB7-9465-C19E36F74E0C}"/>
              </a:ext>
            </a:extLst>
          </p:cNvPr>
          <p:cNvSpPr txBox="1">
            <a:spLocks/>
          </p:cNvSpPr>
          <p:nvPr/>
        </p:nvSpPr>
        <p:spPr>
          <a:xfrm>
            <a:off x="1932254" y="1738164"/>
            <a:ext cx="9056172" cy="3511205"/>
          </a:xfrm>
          <a:prstGeom prst="rect">
            <a:avLst/>
          </a:prstGeom>
        </p:spPr>
        <p:txBody>
          <a:bodyPr lIns="91440" tIns="45720" rIns="91440" bIns="45720" anchor="t"/>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fontAlgn="base">
              <a:spcBef>
                <a:spcPts val="1200"/>
              </a:spcBef>
            </a:pPr>
            <a:r>
              <a:rPr lang="en-US" sz="2800">
                <a:solidFill>
                  <a:srgbClr val="000000"/>
                </a:solidFill>
                <a:latin typeface="Gill Sans MT"/>
                <a:cs typeface="Arial"/>
              </a:rPr>
              <a:t>Dignity and Humanity</a:t>
            </a:r>
          </a:p>
          <a:p>
            <a:pPr fontAlgn="base"/>
            <a:r>
              <a:rPr lang="en-US" sz="2800">
                <a:solidFill>
                  <a:srgbClr val="000000"/>
                </a:solidFill>
                <a:latin typeface="Gill Sans MT"/>
                <a:cs typeface="Arial"/>
              </a:rPr>
              <a:t>Collective Responsibility and Community</a:t>
            </a:r>
          </a:p>
          <a:p>
            <a:pPr fontAlgn="base"/>
            <a:r>
              <a:rPr lang="en-US" sz="2800">
                <a:solidFill>
                  <a:srgbClr val="000000"/>
                </a:solidFill>
                <a:latin typeface="Gill Sans MT"/>
                <a:cs typeface="Arial"/>
              </a:rPr>
              <a:t>Stability </a:t>
            </a:r>
            <a:r>
              <a:rPr lang="en-US" sz="2800">
                <a:solidFill>
                  <a:srgbClr val="000000"/>
                </a:solidFill>
                <a:latin typeface="Gill Sans MT"/>
              </a:rPr>
              <a:t>and</a:t>
            </a:r>
            <a:r>
              <a:rPr lang="en-US" sz="2800">
                <a:solidFill>
                  <a:srgbClr val="000000"/>
                </a:solidFill>
                <a:latin typeface="Gill Sans MT"/>
                <a:cs typeface="Arial"/>
              </a:rPr>
              <a:t> Security</a:t>
            </a:r>
          </a:p>
          <a:p>
            <a:pPr fontAlgn="base"/>
            <a:r>
              <a:rPr lang="en-US" sz="2800">
                <a:solidFill>
                  <a:srgbClr val="000000"/>
                </a:solidFill>
                <a:latin typeface="Gill Sans MT"/>
                <a:cs typeface="Arial"/>
              </a:rPr>
              <a:t>Opportunity and Potential</a:t>
            </a:r>
          </a:p>
          <a:p>
            <a:pPr fontAlgn="base"/>
            <a:r>
              <a:rPr lang="en-US" sz="2800">
                <a:solidFill>
                  <a:srgbClr val="000000"/>
                </a:solidFill>
                <a:latin typeface="Gill Sans MT"/>
                <a:cs typeface="Arial"/>
              </a:rPr>
              <a:t>Economic Security, Well-being and Equality for All</a:t>
            </a:r>
          </a:p>
          <a:p>
            <a:r>
              <a:rPr lang="en-US" sz="2800">
                <a:ea typeface="+mj-lt"/>
                <a:cs typeface="+mj-lt"/>
              </a:rPr>
              <a:t>Each of Us Has the Right to Advocate for Ourself, Our Family, Our Community </a:t>
            </a:r>
          </a:p>
          <a:p>
            <a:endParaRPr lang="en-US"/>
          </a:p>
        </p:txBody>
      </p:sp>
    </p:spTree>
    <p:extLst>
      <p:ext uri="{BB962C8B-B14F-4D97-AF65-F5344CB8AC3E}">
        <p14:creationId xmlns:p14="http://schemas.microsoft.com/office/powerpoint/2010/main" val="2631366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6F3EB"/>
        </a:solidFill>
        <a:effectLst/>
      </p:bgPr>
    </p:bg>
    <p:spTree>
      <p:nvGrpSpPr>
        <p:cNvPr id="1" name=""/>
        <p:cNvGrpSpPr/>
        <p:nvPr/>
      </p:nvGrpSpPr>
      <p:grpSpPr>
        <a:xfrm>
          <a:off x="0" y="0"/>
          <a:ext cx="0" cy="0"/>
          <a:chOff x="0" y="0"/>
          <a:chExt cx="0" cy="0"/>
        </a:xfrm>
      </p:grpSpPr>
      <p:sp>
        <p:nvSpPr>
          <p:cNvPr id="2" name="TextBox 2"/>
          <p:cNvSpPr txBox="1"/>
          <p:nvPr/>
        </p:nvSpPr>
        <p:spPr>
          <a:xfrm>
            <a:off x="685801" y="1574269"/>
            <a:ext cx="10909630" cy="3263522"/>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marL="659130" lvl="1" indent="-329565" algn="l">
              <a:lnSpc>
                <a:spcPts val="4275"/>
              </a:lnSpc>
              <a:buFont typeface="Arial"/>
              <a:buChar char="•"/>
            </a:pPr>
            <a:r>
              <a:rPr lang="en-US" sz="2800">
                <a:solidFill>
                  <a:srgbClr val="000000"/>
                </a:solidFill>
                <a:ea typeface="Brandon Grotesque"/>
                <a:cs typeface="Brandon Grotesque"/>
                <a:sym typeface="Brandon Grotesque"/>
              </a:rPr>
              <a:t>Housing as a human a right - provides a stronger legal and moral basis. </a:t>
            </a:r>
            <a:endParaRPr lang="en-US" sz="2800"/>
          </a:p>
          <a:p>
            <a:pPr marL="1318260" lvl="2" indent="-439420" algn="l">
              <a:lnSpc>
                <a:spcPts val="4275"/>
              </a:lnSpc>
              <a:buFont typeface="Arial"/>
              <a:buChar char="•"/>
            </a:pPr>
            <a:r>
              <a:rPr lang="en-US" sz="2800">
                <a:solidFill>
                  <a:srgbClr val="000000"/>
                </a:solidFill>
                <a:ea typeface="Brandon Grotesque"/>
                <a:cs typeface="Brandon Grotesque"/>
                <a:sym typeface="Brandon Grotesque"/>
              </a:rPr>
              <a:t>Housing as a basic entitlement / right/ need </a:t>
            </a:r>
            <a:endParaRPr lang="en-US" sz="2800">
              <a:solidFill>
                <a:srgbClr val="000000"/>
              </a:solidFill>
              <a:ea typeface="Brandon Grotesque"/>
              <a:cs typeface="Brandon Grotesque"/>
            </a:endParaRPr>
          </a:p>
          <a:p>
            <a:pPr marL="1940560" lvl="3" indent="-457200">
              <a:lnSpc>
                <a:spcPts val="4275"/>
              </a:lnSpc>
              <a:buFont typeface="Arial"/>
              <a:buChar char="•"/>
            </a:pPr>
            <a:r>
              <a:rPr lang="en-US" sz="2800">
                <a:solidFill>
                  <a:srgbClr val="000000"/>
                </a:solidFill>
                <a:ea typeface="Brandon Grotesque"/>
                <a:cs typeface="Brandon Grotesque"/>
                <a:sym typeface="Brandon Grotesque"/>
              </a:rPr>
              <a:t>Challenges deservedness, merit, or that you have to “earn stability”, earn your housing.</a:t>
            </a:r>
            <a:endParaRPr lang="en-US" sz="2800">
              <a:solidFill>
                <a:srgbClr val="000000"/>
              </a:solidFill>
              <a:ea typeface="+mn-lt"/>
              <a:cs typeface="+mn-lt"/>
            </a:endParaRPr>
          </a:p>
          <a:p>
            <a:pPr marL="1063625" indent="-494030" algn="l">
              <a:lnSpc>
                <a:spcPts val="4275"/>
              </a:lnSpc>
              <a:buFont typeface="Arial"/>
              <a:buChar char="•"/>
            </a:pPr>
            <a:r>
              <a:rPr lang="en-US" sz="2800">
                <a:solidFill>
                  <a:srgbClr val="000000"/>
                </a:solidFill>
                <a:ea typeface="+mn-lt"/>
                <a:cs typeface="+mn-lt"/>
              </a:rPr>
              <a:t>Housing is not treated as a commodity.</a:t>
            </a:r>
          </a:p>
          <a:p>
            <a:pPr marL="1635760" lvl="2" indent="-457200">
              <a:lnSpc>
                <a:spcPts val="4275"/>
              </a:lnSpc>
              <a:buFont typeface="Arial"/>
              <a:buChar char="•"/>
            </a:pPr>
            <a:r>
              <a:rPr lang="en-US" sz="2800">
                <a:solidFill>
                  <a:srgbClr val="000000"/>
                </a:solidFill>
                <a:ea typeface="+mn-lt"/>
                <a:cs typeface="+mn-lt"/>
              </a:rPr>
              <a:t>Create conditions for people to have a right to housing</a:t>
            </a:r>
            <a:endParaRPr lang="en-US" sz="2800">
              <a:solidFill>
                <a:srgbClr val="000000"/>
              </a:solidFill>
              <a:ea typeface="Brandon Grotesque"/>
              <a:cs typeface="Brandon Grotesque"/>
            </a:endParaRPr>
          </a:p>
        </p:txBody>
      </p:sp>
      <p:sp>
        <p:nvSpPr>
          <p:cNvPr id="3" name="TextBox 3"/>
          <p:cNvSpPr txBox="1"/>
          <p:nvPr/>
        </p:nvSpPr>
        <p:spPr>
          <a:xfrm>
            <a:off x="3801964" y="5898718"/>
            <a:ext cx="4588072" cy="573617"/>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333"/>
              </a:lnSpc>
            </a:pPr>
            <a:r>
              <a:rPr lang="en-US" sz="1667" b="1">
                <a:solidFill>
                  <a:srgbClr val="000000"/>
                </a:solidFill>
                <a:latin typeface="Brandon Grotesque Bold"/>
                <a:ea typeface="Brandon Grotesque Bold"/>
                <a:cs typeface="Brandon Grotesque Bold"/>
                <a:sym typeface="Brandon Grotesque Bold"/>
              </a:rPr>
              <a:t>ALBUQUERQUE AFFORDABLE</a:t>
            </a:r>
          </a:p>
          <a:p>
            <a:pPr algn="ctr">
              <a:lnSpc>
                <a:spcPts val="2333"/>
              </a:lnSpc>
            </a:pPr>
            <a:r>
              <a:rPr lang="en-US" sz="1667" b="1">
                <a:solidFill>
                  <a:srgbClr val="000000"/>
                </a:solidFill>
                <a:latin typeface="Brandon Grotesque Bold"/>
                <a:ea typeface="Brandon Grotesque Bold"/>
                <a:cs typeface="Brandon Grotesque Bold"/>
                <a:sym typeface="Brandon Grotesque Bold"/>
              </a:rPr>
              <a:t>HOUSING COALITION</a:t>
            </a:r>
          </a:p>
        </p:txBody>
      </p:sp>
      <p:sp>
        <p:nvSpPr>
          <p:cNvPr id="4" name="AutoShape 4"/>
          <p:cNvSpPr/>
          <p:nvPr/>
        </p:nvSpPr>
        <p:spPr>
          <a:xfrm>
            <a:off x="-173733" y="6040845"/>
            <a:ext cx="4736843" cy="12700"/>
          </a:xfrm>
          <a:prstGeom prst="line">
            <a:avLst/>
          </a:prstGeom>
          <a:ln w="114300" cap="flat">
            <a:solidFill>
              <a:srgbClr val="5C005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5" name="Freeform 5"/>
          <p:cNvSpPr/>
          <p:nvPr/>
        </p:nvSpPr>
        <p:spPr>
          <a:xfrm>
            <a:off x="7316314" y="4397105"/>
            <a:ext cx="4876800" cy="1651855"/>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6" name="AutoShape 6"/>
          <p:cNvSpPr/>
          <p:nvPr/>
        </p:nvSpPr>
        <p:spPr>
          <a:xfrm>
            <a:off x="7620113" y="6040845"/>
            <a:ext cx="4736843" cy="12700"/>
          </a:xfrm>
          <a:prstGeom prst="line">
            <a:avLst/>
          </a:prstGeom>
          <a:ln w="114300" cap="flat">
            <a:solidFill>
              <a:srgbClr val="5C005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7" name="TextBox 7"/>
          <p:cNvSpPr txBox="1"/>
          <p:nvPr/>
        </p:nvSpPr>
        <p:spPr>
          <a:xfrm>
            <a:off x="685800" y="678484"/>
            <a:ext cx="11209092" cy="858505"/>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7374"/>
              </a:lnSpc>
            </a:pPr>
            <a:r>
              <a:rPr lang="en-US" sz="4800">
                <a:solidFill>
                  <a:srgbClr val="000000"/>
                </a:solidFill>
                <a:latin typeface="+mj-lt"/>
                <a:ea typeface="Brandon Grotesque Bold"/>
                <a:cs typeface="Brandon Grotesque Bold"/>
                <a:sym typeface="Brandon Grotesque Bold"/>
              </a:rPr>
              <a:t>HOUSING IS A BASIC HUMAN </a:t>
            </a:r>
            <a:r>
              <a:rPr lang="en-US" sz="4800">
                <a:solidFill>
                  <a:srgbClr val="000000"/>
                </a:solidFill>
                <a:latin typeface="+mj-lt"/>
                <a:ea typeface="+mn-lt"/>
                <a:cs typeface="+mn-lt"/>
                <a:sym typeface="Brandon Grotesque Bold"/>
              </a:rPr>
              <a:t>NEED</a:t>
            </a:r>
            <a:endParaRPr lang="en-US" sz="4800">
              <a:solidFill>
                <a:srgbClr val="000000"/>
              </a:solidFill>
              <a:latin typeface="+mj-lt"/>
              <a:ea typeface="Brandon Grotesque Bold"/>
              <a:cs typeface="Brandon Grotesque Bold"/>
              <a:sym typeface="Brandon Grotesque Bold"/>
            </a:endParaRPr>
          </a:p>
        </p:txBody>
      </p:sp>
      <p:sp>
        <p:nvSpPr>
          <p:cNvPr id="8" name="Freeform 8"/>
          <p:cNvSpPr/>
          <p:nvPr/>
        </p:nvSpPr>
        <p:spPr>
          <a:xfrm>
            <a:off x="-1075979" y="-60"/>
            <a:ext cx="4876800" cy="1651855"/>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Tree>
    <p:extLst>
      <p:ext uri="{BB962C8B-B14F-4D97-AF65-F5344CB8AC3E}">
        <p14:creationId xmlns:p14="http://schemas.microsoft.com/office/powerpoint/2010/main" val="219739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6F3EB"/>
        </a:solidFill>
        <a:effectLst/>
      </p:bgPr>
    </p:bg>
    <p:spTree>
      <p:nvGrpSpPr>
        <p:cNvPr id="1" name=""/>
        <p:cNvGrpSpPr/>
        <p:nvPr/>
      </p:nvGrpSpPr>
      <p:grpSpPr>
        <a:xfrm>
          <a:off x="0" y="0"/>
          <a:ext cx="0" cy="0"/>
          <a:chOff x="0" y="0"/>
          <a:chExt cx="0" cy="0"/>
        </a:xfrm>
      </p:grpSpPr>
      <p:grpSp>
        <p:nvGrpSpPr>
          <p:cNvPr id="2" name="Group 2"/>
          <p:cNvGrpSpPr/>
          <p:nvPr/>
        </p:nvGrpSpPr>
        <p:grpSpPr>
          <a:xfrm>
            <a:off x="1031927" y="2144677"/>
            <a:ext cx="344640" cy="344640"/>
            <a:chOff x="0" y="0"/>
            <a:chExt cx="812800" cy="812800"/>
          </a:xfrm>
        </p:grpSpPr>
        <p:sp>
          <p:nvSpPr>
            <p:cNvPr id="3" name="Freeform 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E9F9A"/>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4" name="TextBox 4"/>
            <p:cNvSpPr txBox="1"/>
            <p:nvPr/>
          </p:nvSpPr>
          <p:spPr>
            <a:xfrm>
              <a:off x="76200" y="38100"/>
              <a:ext cx="660400" cy="698500"/>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1773"/>
                </a:lnSpc>
              </a:pPr>
              <a:endParaRPr sz="800"/>
            </a:p>
          </p:txBody>
        </p:sp>
      </p:grpSp>
      <p:sp>
        <p:nvSpPr>
          <p:cNvPr id="5" name="TextBox 5"/>
          <p:cNvSpPr txBox="1"/>
          <p:nvPr/>
        </p:nvSpPr>
        <p:spPr>
          <a:xfrm>
            <a:off x="149032" y="439309"/>
            <a:ext cx="12042969" cy="1408002"/>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5694"/>
              </a:lnSpc>
            </a:pPr>
            <a:r>
              <a:rPr lang="en-US" sz="4067">
                <a:solidFill>
                  <a:srgbClr val="000000"/>
                </a:solidFill>
                <a:latin typeface="+mj-lt"/>
                <a:ea typeface="Brandon Grotesque Bold"/>
                <a:cs typeface="Brandon Grotesque Bold"/>
                <a:sym typeface="Brandon Grotesque Bold"/>
              </a:rPr>
              <a:t>HOUSING IS A PRE-CONDITION TO ALL </a:t>
            </a:r>
          </a:p>
          <a:p>
            <a:pPr algn="ctr">
              <a:lnSpc>
                <a:spcPts val="5694"/>
              </a:lnSpc>
            </a:pPr>
            <a:r>
              <a:rPr lang="en-US" sz="4067">
                <a:solidFill>
                  <a:srgbClr val="000000"/>
                </a:solidFill>
                <a:latin typeface="+mj-lt"/>
                <a:ea typeface="Brandon Grotesque Bold"/>
                <a:cs typeface="Brandon Grotesque Bold"/>
                <a:sym typeface="Brandon Grotesque Bold"/>
              </a:rPr>
              <a:t>OTHER HUMAN RIGHTS</a:t>
            </a:r>
          </a:p>
        </p:txBody>
      </p:sp>
      <p:sp>
        <p:nvSpPr>
          <p:cNvPr id="6" name="TextBox 6"/>
          <p:cNvSpPr txBox="1"/>
          <p:nvPr/>
        </p:nvSpPr>
        <p:spPr>
          <a:xfrm>
            <a:off x="1607973" y="3297071"/>
            <a:ext cx="10206418" cy="1112520"/>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l">
              <a:lnSpc>
                <a:spcPts val="4480"/>
              </a:lnSpc>
            </a:pPr>
            <a:r>
              <a:rPr lang="en-US" sz="3200">
                <a:solidFill>
                  <a:srgbClr val="000000"/>
                </a:solidFill>
                <a:ea typeface="Brandon Grotesque Bold"/>
                <a:cs typeface="Brandon Grotesque Bold"/>
                <a:sym typeface="Brandon Grotesque Bold"/>
              </a:rPr>
              <a:t>Right to security of tenure for everybody even beyond homeownership.</a:t>
            </a:r>
          </a:p>
        </p:txBody>
      </p:sp>
      <p:sp>
        <p:nvSpPr>
          <p:cNvPr id="7" name="TextBox 7"/>
          <p:cNvSpPr txBox="1"/>
          <p:nvPr/>
        </p:nvSpPr>
        <p:spPr>
          <a:xfrm>
            <a:off x="1607973" y="1715635"/>
            <a:ext cx="10584027" cy="1093504"/>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l">
              <a:lnSpc>
                <a:spcPts val="4387"/>
              </a:lnSpc>
            </a:pPr>
            <a:r>
              <a:rPr lang="en-US" sz="3133">
                <a:solidFill>
                  <a:srgbClr val="000000"/>
                </a:solidFill>
                <a:ea typeface="Brandon Grotesque Bold"/>
                <a:cs typeface="Brandon Grotesque Bold"/>
                <a:sym typeface="Brandon Grotesque Bold"/>
              </a:rPr>
              <a:t>Housing is the cornerstone of dignity, stability, &amp; opportunity in everybody’s life. </a:t>
            </a:r>
          </a:p>
        </p:txBody>
      </p:sp>
      <p:sp>
        <p:nvSpPr>
          <p:cNvPr id="8" name="TextBox 8"/>
          <p:cNvSpPr txBox="1"/>
          <p:nvPr/>
        </p:nvSpPr>
        <p:spPr>
          <a:xfrm>
            <a:off x="1607973" y="2871391"/>
            <a:ext cx="9898227" cy="401648"/>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l">
              <a:lnSpc>
                <a:spcPts val="3417"/>
              </a:lnSpc>
            </a:pPr>
            <a:r>
              <a:rPr lang="en-US" sz="2441">
                <a:solidFill>
                  <a:srgbClr val="000000"/>
                </a:solidFill>
                <a:ea typeface="Brandon Grotesque"/>
                <a:cs typeface="Brandon Grotesque"/>
                <a:sym typeface="Brandon Grotesque"/>
              </a:rPr>
              <a:t>Personal security, health, educations, family stability, and economic mobility. </a:t>
            </a:r>
          </a:p>
        </p:txBody>
      </p:sp>
      <p:sp>
        <p:nvSpPr>
          <p:cNvPr id="9" name="Freeform 9"/>
          <p:cNvSpPr/>
          <p:nvPr/>
        </p:nvSpPr>
        <p:spPr>
          <a:xfrm>
            <a:off x="7479583" y="4244515"/>
            <a:ext cx="4876800" cy="1651855"/>
          </a:xfrm>
          <a:custGeom>
            <a:avLst/>
            <a:gdLst/>
            <a:ahLst/>
            <a:cxnLst/>
            <a:rect l="l" t="t" r="r" b="b"/>
            <a:pathLst>
              <a:path w="7315200" h="2477783">
                <a:moveTo>
                  <a:pt x="0" y="0"/>
                </a:moveTo>
                <a:lnTo>
                  <a:pt x="7315200" y="0"/>
                </a:lnTo>
                <a:lnTo>
                  <a:pt x="7315200" y="2477784"/>
                </a:lnTo>
                <a:lnTo>
                  <a:pt x="0" y="2477784"/>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0" name="TextBox 10"/>
          <p:cNvSpPr txBox="1"/>
          <p:nvPr/>
        </p:nvSpPr>
        <p:spPr>
          <a:xfrm>
            <a:off x="1607973" y="4358791"/>
            <a:ext cx="9898227" cy="1716004"/>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marL="526990" lvl="1" indent="-263495" algn="l">
              <a:lnSpc>
                <a:spcPts val="3417"/>
              </a:lnSpc>
              <a:buFont typeface="Arial"/>
              <a:buChar char="•"/>
            </a:pPr>
            <a:r>
              <a:rPr lang="en-US" sz="2441">
                <a:solidFill>
                  <a:srgbClr val="000000"/>
                </a:solidFill>
                <a:ea typeface="Brandon Grotesque"/>
                <a:cs typeface="Brandon Grotesque"/>
                <a:sym typeface="Brandon Grotesque"/>
              </a:rPr>
              <a:t>Free of harassment and free of forced eviction.</a:t>
            </a:r>
          </a:p>
          <a:p>
            <a:pPr marL="526990" lvl="1" indent="-263495" algn="l">
              <a:lnSpc>
                <a:spcPts val="3417"/>
              </a:lnSpc>
              <a:buFont typeface="Arial"/>
              <a:buChar char="•"/>
            </a:pPr>
            <a:r>
              <a:rPr lang="en-US" sz="2441">
                <a:solidFill>
                  <a:srgbClr val="000000"/>
                </a:solidFill>
                <a:ea typeface="Brandon Grotesque"/>
                <a:cs typeface="Brandon Grotesque"/>
                <a:sym typeface="Brandon Grotesque"/>
              </a:rPr>
              <a:t>Includes cultural adequacy; habitability; location; and availability of services, materials, and infrastructure. </a:t>
            </a:r>
          </a:p>
          <a:p>
            <a:pPr algn="l">
              <a:lnSpc>
                <a:spcPts val="3417"/>
              </a:lnSpc>
            </a:pPr>
            <a:endParaRPr lang="en-US" sz="2441">
              <a:solidFill>
                <a:srgbClr val="000000"/>
              </a:solidFill>
              <a:latin typeface="Brandon Grotesque"/>
              <a:ea typeface="Brandon Grotesque"/>
              <a:cs typeface="Brandon Grotesque"/>
              <a:sym typeface="Brandon Grotesque"/>
            </a:endParaRPr>
          </a:p>
        </p:txBody>
      </p:sp>
      <p:grpSp>
        <p:nvGrpSpPr>
          <p:cNvPr id="11" name="Group 11"/>
          <p:cNvGrpSpPr/>
          <p:nvPr/>
        </p:nvGrpSpPr>
        <p:grpSpPr>
          <a:xfrm>
            <a:off x="1031927" y="3540441"/>
            <a:ext cx="344640" cy="344640"/>
            <a:chOff x="0" y="0"/>
            <a:chExt cx="812800" cy="812800"/>
          </a:xfrm>
        </p:grpSpPr>
        <p:sp>
          <p:nvSpPr>
            <p:cNvPr id="12" name="Freeform 12"/>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E9F9A"/>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3" name="TextBox 13"/>
            <p:cNvSpPr txBox="1"/>
            <p:nvPr/>
          </p:nvSpPr>
          <p:spPr>
            <a:xfrm>
              <a:off x="76200" y="38100"/>
              <a:ext cx="660400" cy="698500"/>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1773"/>
                </a:lnSpc>
              </a:pPr>
              <a:endParaRPr sz="800"/>
            </a:p>
          </p:txBody>
        </p:sp>
      </p:grpSp>
      <p:sp>
        <p:nvSpPr>
          <p:cNvPr id="14" name="AutoShape 14"/>
          <p:cNvSpPr/>
          <p:nvPr/>
        </p:nvSpPr>
        <p:spPr>
          <a:xfrm>
            <a:off x="-173733" y="6040845"/>
            <a:ext cx="4736843" cy="12700"/>
          </a:xfrm>
          <a:prstGeom prst="line">
            <a:avLst/>
          </a:prstGeom>
          <a:ln w="114300" cap="flat">
            <a:solidFill>
              <a:srgbClr val="5C005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5" name="AutoShape 15"/>
          <p:cNvSpPr/>
          <p:nvPr/>
        </p:nvSpPr>
        <p:spPr>
          <a:xfrm>
            <a:off x="7620113" y="6040845"/>
            <a:ext cx="4736843" cy="12700"/>
          </a:xfrm>
          <a:prstGeom prst="line">
            <a:avLst/>
          </a:prstGeom>
          <a:ln w="114300" cap="flat">
            <a:solidFill>
              <a:srgbClr val="5C005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6" name="Freeform 16"/>
          <p:cNvSpPr/>
          <p:nvPr/>
        </p:nvSpPr>
        <p:spPr>
          <a:xfrm>
            <a:off x="-1076864" y="-2772"/>
            <a:ext cx="4876800" cy="1651855"/>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7" name="TextBox 17"/>
          <p:cNvSpPr txBox="1"/>
          <p:nvPr/>
        </p:nvSpPr>
        <p:spPr>
          <a:xfrm>
            <a:off x="3801964" y="5895812"/>
            <a:ext cx="4588072" cy="865717"/>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333"/>
              </a:lnSpc>
            </a:pPr>
            <a:r>
              <a:rPr lang="en-US" sz="1667" b="1">
                <a:solidFill>
                  <a:srgbClr val="000000"/>
                </a:solidFill>
                <a:latin typeface="Brandon Grotesque Bold"/>
                <a:ea typeface="Brandon Grotesque Bold"/>
                <a:cs typeface="Brandon Grotesque Bold"/>
                <a:sym typeface="Brandon Grotesque Bold"/>
              </a:rPr>
              <a:t>ALBUQUERQUE AFFORDABLE</a:t>
            </a:r>
          </a:p>
          <a:p>
            <a:pPr algn="ctr">
              <a:lnSpc>
                <a:spcPts val="2333"/>
              </a:lnSpc>
            </a:pPr>
            <a:r>
              <a:rPr lang="en-US" sz="1667" b="1">
                <a:solidFill>
                  <a:srgbClr val="000000"/>
                </a:solidFill>
                <a:latin typeface="Brandon Grotesque Bold"/>
                <a:ea typeface="Brandon Grotesque Bold"/>
                <a:cs typeface="Brandon Grotesque Bold"/>
                <a:sym typeface="Brandon Grotesque Bold"/>
              </a:rPr>
              <a:t>HOUSING COALITION</a:t>
            </a:r>
          </a:p>
          <a:p>
            <a:pPr algn="ctr">
              <a:lnSpc>
                <a:spcPts val="2333"/>
              </a:lnSpc>
            </a:pPr>
            <a:endParaRPr lang="en-US" sz="1667" b="1">
              <a:solidFill>
                <a:srgbClr val="000000"/>
              </a:solidFill>
              <a:latin typeface="Brandon Grotesque Bold"/>
              <a:ea typeface="Brandon Grotesque Bold"/>
              <a:cs typeface="Brandon Grotesque Bold"/>
              <a:sym typeface="Brandon Grotesque Bold"/>
            </a:endParaRPr>
          </a:p>
        </p:txBody>
      </p:sp>
    </p:spTree>
    <p:extLst>
      <p:ext uri="{BB962C8B-B14F-4D97-AF65-F5344CB8AC3E}">
        <p14:creationId xmlns:p14="http://schemas.microsoft.com/office/powerpoint/2010/main" val="2763254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6F3EB"/>
        </a:solidFill>
        <a:effectLst/>
      </p:bgPr>
    </p:bg>
    <p:spTree>
      <p:nvGrpSpPr>
        <p:cNvPr id="1" name=""/>
        <p:cNvGrpSpPr/>
        <p:nvPr/>
      </p:nvGrpSpPr>
      <p:grpSpPr>
        <a:xfrm>
          <a:off x="0" y="0"/>
          <a:ext cx="0" cy="0"/>
          <a:chOff x="0" y="0"/>
          <a:chExt cx="0" cy="0"/>
        </a:xfrm>
      </p:grpSpPr>
      <p:grpSp>
        <p:nvGrpSpPr>
          <p:cNvPr id="2" name="Group 2"/>
          <p:cNvGrpSpPr/>
          <p:nvPr/>
        </p:nvGrpSpPr>
        <p:grpSpPr>
          <a:xfrm>
            <a:off x="1031927" y="3569972"/>
            <a:ext cx="344640" cy="344640"/>
            <a:chOff x="0" y="0"/>
            <a:chExt cx="812800" cy="812800"/>
          </a:xfrm>
        </p:grpSpPr>
        <p:sp>
          <p:nvSpPr>
            <p:cNvPr id="3" name="Freeform 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E9F9A"/>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4" name="TextBox 4"/>
            <p:cNvSpPr txBox="1"/>
            <p:nvPr/>
          </p:nvSpPr>
          <p:spPr>
            <a:xfrm>
              <a:off x="76200" y="38100"/>
              <a:ext cx="660400" cy="698500"/>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1773"/>
                </a:lnSpc>
              </a:pPr>
              <a:endParaRPr sz="800"/>
            </a:p>
          </p:txBody>
        </p:sp>
      </p:grpSp>
      <p:sp>
        <p:nvSpPr>
          <p:cNvPr id="5" name="TextBox 5"/>
          <p:cNvSpPr txBox="1"/>
          <p:nvPr/>
        </p:nvSpPr>
        <p:spPr>
          <a:xfrm>
            <a:off x="149032" y="537332"/>
            <a:ext cx="12042969" cy="72347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5974"/>
              </a:lnSpc>
            </a:pPr>
            <a:r>
              <a:rPr lang="en-US" sz="4250">
                <a:solidFill>
                  <a:srgbClr val="000000"/>
                </a:solidFill>
                <a:latin typeface="+mj-lt"/>
                <a:ea typeface="Brandon Grotesque Bold"/>
                <a:cs typeface="Brandon Grotesque Bold"/>
                <a:sym typeface="Brandon Grotesque Bold"/>
              </a:rPr>
              <a:t>WHAT CAN WE DO?</a:t>
            </a:r>
            <a:endParaRPr lang="en-US" sz="4250">
              <a:solidFill>
                <a:srgbClr val="000000"/>
              </a:solidFill>
              <a:latin typeface="+mj-lt"/>
              <a:ea typeface="Brandon Grotesque Bold"/>
              <a:cs typeface="Brandon Grotesque Bold"/>
            </a:endParaRPr>
          </a:p>
        </p:txBody>
      </p:sp>
      <p:sp>
        <p:nvSpPr>
          <p:cNvPr id="6" name="TextBox 6"/>
          <p:cNvSpPr txBox="1"/>
          <p:nvPr/>
        </p:nvSpPr>
        <p:spPr>
          <a:xfrm>
            <a:off x="1622350" y="3551032"/>
            <a:ext cx="7520177" cy="357534"/>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l">
              <a:lnSpc>
                <a:spcPts val="2719"/>
              </a:lnSpc>
            </a:pPr>
            <a:r>
              <a:rPr lang="en-US" sz="3200">
                <a:solidFill>
                  <a:srgbClr val="000000"/>
                </a:solidFill>
                <a:latin typeface="+mj-lt"/>
                <a:ea typeface="Brandon Grotesque Bold"/>
                <a:cs typeface="Brandon Grotesque Bold"/>
                <a:sym typeface="Brandon Grotesque Bold"/>
              </a:rPr>
              <a:t>What are our housing needs?</a:t>
            </a:r>
          </a:p>
        </p:txBody>
      </p:sp>
      <p:sp>
        <p:nvSpPr>
          <p:cNvPr id="7" name="TextBox 7"/>
          <p:cNvSpPr txBox="1"/>
          <p:nvPr/>
        </p:nvSpPr>
        <p:spPr>
          <a:xfrm>
            <a:off x="1622350" y="1710877"/>
            <a:ext cx="8970507" cy="518988"/>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l">
              <a:lnSpc>
                <a:spcPts val="4387"/>
              </a:lnSpc>
            </a:pPr>
            <a:r>
              <a:rPr lang="en-US" sz="3133">
                <a:solidFill>
                  <a:srgbClr val="000000"/>
                </a:solidFill>
                <a:ea typeface="Brandon Grotesque Bold"/>
                <a:cs typeface="Brandon Grotesque Bold"/>
                <a:sym typeface="Brandon Grotesque Bold"/>
              </a:rPr>
              <a:t>What are our housing costs?</a:t>
            </a:r>
          </a:p>
        </p:txBody>
      </p:sp>
      <p:sp>
        <p:nvSpPr>
          <p:cNvPr id="9" name="Freeform 9"/>
          <p:cNvSpPr/>
          <p:nvPr/>
        </p:nvSpPr>
        <p:spPr>
          <a:xfrm>
            <a:off x="7321432" y="4100741"/>
            <a:ext cx="4876800" cy="1651855"/>
          </a:xfrm>
          <a:custGeom>
            <a:avLst/>
            <a:gdLst/>
            <a:ahLst/>
            <a:cxnLst/>
            <a:rect l="l" t="t" r="r" b="b"/>
            <a:pathLst>
              <a:path w="7315200" h="2477783">
                <a:moveTo>
                  <a:pt x="0" y="0"/>
                </a:moveTo>
                <a:lnTo>
                  <a:pt x="7315200" y="0"/>
                </a:lnTo>
                <a:lnTo>
                  <a:pt x="7315200" y="2477784"/>
                </a:lnTo>
                <a:lnTo>
                  <a:pt x="0" y="2477784"/>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grpSp>
        <p:nvGrpSpPr>
          <p:cNvPr id="11" name="Group 11"/>
          <p:cNvGrpSpPr/>
          <p:nvPr/>
        </p:nvGrpSpPr>
        <p:grpSpPr>
          <a:xfrm>
            <a:off x="1031927" y="1720921"/>
            <a:ext cx="344640" cy="344640"/>
            <a:chOff x="0" y="0"/>
            <a:chExt cx="812800" cy="812800"/>
          </a:xfrm>
        </p:grpSpPr>
        <p:sp>
          <p:nvSpPr>
            <p:cNvPr id="12" name="Freeform 12"/>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E9F9A"/>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3" name="TextBox 13"/>
            <p:cNvSpPr txBox="1"/>
            <p:nvPr/>
          </p:nvSpPr>
          <p:spPr>
            <a:xfrm>
              <a:off x="76200" y="38100"/>
              <a:ext cx="660400" cy="698500"/>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1773"/>
                </a:lnSpc>
              </a:pPr>
              <a:endParaRPr sz="800"/>
            </a:p>
          </p:txBody>
        </p:sp>
      </p:grpSp>
      <p:sp>
        <p:nvSpPr>
          <p:cNvPr id="14" name="AutoShape 14"/>
          <p:cNvSpPr/>
          <p:nvPr/>
        </p:nvSpPr>
        <p:spPr>
          <a:xfrm>
            <a:off x="-173733" y="6040845"/>
            <a:ext cx="4736843" cy="12700"/>
          </a:xfrm>
          <a:prstGeom prst="line">
            <a:avLst/>
          </a:prstGeom>
          <a:ln w="114300" cap="flat">
            <a:solidFill>
              <a:srgbClr val="5C005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5" name="AutoShape 15"/>
          <p:cNvSpPr/>
          <p:nvPr/>
        </p:nvSpPr>
        <p:spPr>
          <a:xfrm>
            <a:off x="7620113" y="6040845"/>
            <a:ext cx="4736843" cy="12700"/>
          </a:xfrm>
          <a:prstGeom prst="line">
            <a:avLst/>
          </a:prstGeom>
          <a:ln w="114300" cap="flat">
            <a:solidFill>
              <a:srgbClr val="5C005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6" name="Freeform 16"/>
          <p:cNvSpPr/>
          <p:nvPr/>
        </p:nvSpPr>
        <p:spPr>
          <a:xfrm>
            <a:off x="-1407543" y="-2772"/>
            <a:ext cx="4876800" cy="1651855"/>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7" name="TextBox 17"/>
          <p:cNvSpPr txBox="1"/>
          <p:nvPr/>
        </p:nvSpPr>
        <p:spPr>
          <a:xfrm>
            <a:off x="3801964" y="5895812"/>
            <a:ext cx="4588072" cy="865717"/>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333"/>
              </a:lnSpc>
            </a:pPr>
            <a:r>
              <a:rPr lang="en-US" sz="1667" b="1">
                <a:solidFill>
                  <a:srgbClr val="000000"/>
                </a:solidFill>
                <a:latin typeface="Brandon Grotesque Bold"/>
                <a:ea typeface="Brandon Grotesque Bold"/>
                <a:cs typeface="Brandon Grotesque Bold"/>
                <a:sym typeface="Brandon Grotesque Bold"/>
              </a:rPr>
              <a:t>ALBUQUERQUE AFFORDABLE</a:t>
            </a:r>
          </a:p>
          <a:p>
            <a:pPr algn="ctr">
              <a:lnSpc>
                <a:spcPts val="2333"/>
              </a:lnSpc>
            </a:pPr>
            <a:r>
              <a:rPr lang="en-US" sz="1667" b="1">
                <a:solidFill>
                  <a:srgbClr val="000000"/>
                </a:solidFill>
                <a:latin typeface="Brandon Grotesque Bold"/>
                <a:ea typeface="Brandon Grotesque Bold"/>
                <a:cs typeface="Brandon Grotesque Bold"/>
                <a:sym typeface="Brandon Grotesque Bold"/>
              </a:rPr>
              <a:t>HOUSING COALITION</a:t>
            </a:r>
          </a:p>
          <a:p>
            <a:pPr algn="ctr">
              <a:lnSpc>
                <a:spcPts val="2333"/>
              </a:lnSpc>
            </a:pPr>
            <a:endParaRPr lang="en-US" sz="1667" b="1">
              <a:solidFill>
                <a:srgbClr val="000000"/>
              </a:solidFill>
              <a:latin typeface="Brandon Grotesque Bold"/>
              <a:ea typeface="Brandon Grotesque Bold"/>
              <a:cs typeface="Brandon Grotesque Bold"/>
              <a:sym typeface="Brandon Grotesque Bold"/>
            </a:endParaRPr>
          </a:p>
        </p:txBody>
      </p:sp>
      <p:grpSp>
        <p:nvGrpSpPr>
          <p:cNvPr id="18" name="Group 11">
            <a:extLst>
              <a:ext uri="{FF2B5EF4-FFF2-40B4-BE49-F238E27FC236}">
                <a16:creationId xmlns:a16="http://schemas.microsoft.com/office/drawing/2014/main" id="{78EECF38-62F6-66EA-971E-3BEFD44461C7}"/>
              </a:ext>
            </a:extLst>
          </p:cNvPr>
          <p:cNvGrpSpPr/>
          <p:nvPr/>
        </p:nvGrpSpPr>
        <p:grpSpPr>
          <a:xfrm>
            <a:off x="1024687" y="4357365"/>
            <a:ext cx="344640" cy="344640"/>
            <a:chOff x="0" y="0"/>
            <a:chExt cx="812800" cy="812800"/>
          </a:xfrm>
        </p:grpSpPr>
        <p:sp>
          <p:nvSpPr>
            <p:cNvPr id="19" name="Freeform 12">
              <a:extLst>
                <a:ext uri="{FF2B5EF4-FFF2-40B4-BE49-F238E27FC236}">
                  <a16:creationId xmlns:a16="http://schemas.microsoft.com/office/drawing/2014/main" id="{41FE5F14-B462-04B5-1727-83D6307C0421}"/>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E9F9A"/>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20" name="TextBox 13">
              <a:extLst>
                <a:ext uri="{FF2B5EF4-FFF2-40B4-BE49-F238E27FC236}">
                  <a16:creationId xmlns:a16="http://schemas.microsoft.com/office/drawing/2014/main" id="{63E67FD0-103F-3CFB-307D-F421EA2C7FDD}"/>
                </a:ext>
              </a:extLst>
            </p:cNvPr>
            <p:cNvSpPr txBox="1"/>
            <p:nvPr/>
          </p:nvSpPr>
          <p:spPr>
            <a:xfrm>
              <a:off x="76200" y="38100"/>
              <a:ext cx="660400" cy="698500"/>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1773"/>
                </a:lnSpc>
              </a:pPr>
              <a:endParaRPr sz="800"/>
            </a:p>
          </p:txBody>
        </p:sp>
      </p:grpSp>
      <p:grpSp>
        <p:nvGrpSpPr>
          <p:cNvPr id="21" name="Group 11">
            <a:extLst>
              <a:ext uri="{FF2B5EF4-FFF2-40B4-BE49-F238E27FC236}">
                <a16:creationId xmlns:a16="http://schemas.microsoft.com/office/drawing/2014/main" id="{99DC4CC0-5E01-DA27-BBD0-2BCC5355ABE8}"/>
              </a:ext>
            </a:extLst>
          </p:cNvPr>
          <p:cNvGrpSpPr/>
          <p:nvPr/>
        </p:nvGrpSpPr>
        <p:grpSpPr>
          <a:xfrm>
            <a:off x="1030348" y="2686714"/>
            <a:ext cx="344640" cy="344640"/>
            <a:chOff x="0" y="0"/>
            <a:chExt cx="812800" cy="812800"/>
          </a:xfrm>
        </p:grpSpPr>
        <p:sp>
          <p:nvSpPr>
            <p:cNvPr id="22" name="Freeform 12">
              <a:extLst>
                <a:ext uri="{FF2B5EF4-FFF2-40B4-BE49-F238E27FC236}">
                  <a16:creationId xmlns:a16="http://schemas.microsoft.com/office/drawing/2014/main" id="{0CFC7BD9-9943-23A0-57BE-6C681FB56259}"/>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E9F9A"/>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23" name="TextBox 13">
              <a:extLst>
                <a:ext uri="{FF2B5EF4-FFF2-40B4-BE49-F238E27FC236}">
                  <a16:creationId xmlns:a16="http://schemas.microsoft.com/office/drawing/2014/main" id="{2E94A177-6345-5811-C593-94A6AA5662B4}"/>
                </a:ext>
              </a:extLst>
            </p:cNvPr>
            <p:cNvSpPr txBox="1"/>
            <p:nvPr/>
          </p:nvSpPr>
          <p:spPr>
            <a:xfrm>
              <a:off x="76200" y="38100"/>
              <a:ext cx="660400" cy="698500"/>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1773"/>
                </a:lnSpc>
              </a:pPr>
              <a:endParaRPr sz="800"/>
            </a:p>
          </p:txBody>
        </p:sp>
      </p:grpSp>
      <p:sp>
        <p:nvSpPr>
          <p:cNvPr id="24" name="TextBox 23">
            <a:extLst>
              <a:ext uri="{FF2B5EF4-FFF2-40B4-BE49-F238E27FC236}">
                <a16:creationId xmlns:a16="http://schemas.microsoft.com/office/drawing/2014/main" id="{EF362DFE-2F84-6987-1E84-D49E76C5644C}"/>
              </a:ext>
            </a:extLst>
          </p:cNvPr>
          <p:cNvSpPr txBox="1"/>
          <p:nvPr/>
        </p:nvSpPr>
        <p:spPr>
          <a:xfrm>
            <a:off x="1606460" y="2570134"/>
            <a:ext cx="4705327" cy="584775"/>
          </a:xfrm>
          <a:prstGeom prst="rect">
            <a:avLst/>
          </a:prstGeom>
          <a:noFill/>
        </p:spPr>
        <p:txBody>
          <a:bodyPr wrap="none" rtlCol="0">
            <a:spAutoFit/>
          </a:bodyPr>
          <a:lstStyle/>
          <a:p>
            <a:r>
              <a:rPr lang="en-US" sz="3200"/>
              <a:t>Where can we take action?</a:t>
            </a:r>
          </a:p>
        </p:txBody>
      </p:sp>
      <p:sp>
        <p:nvSpPr>
          <p:cNvPr id="25" name="TextBox 24">
            <a:extLst>
              <a:ext uri="{FF2B5EF4-FFF2-40B4-BE49-F238E27FC236}">
                <a16:creationId xmlns:a16="http://schemas.microsoft.com/office/drawing/2014/main" id="{D7A7F9CC-4435-520F-A946-85083238E007}"/>
              </a:ext>
            </a:extLst>
          </p:cNvPr>
          <p:cNvSpPr txBox="1"/>
          <p:nvPr/>
        </p:nvSpPr>
        <p:spPr>
          <a:xfrm>
            <a:off x="1612493" y="4271466"/>
            <a:ext cx="3054811" cy="861774"/>
          </a:xfrm>
          <a:prstGeom prst="rect">
            <a:avLst/>
          </a:prstGeom>
          <a:noFill/>
        </p:spPr>
        <p:txBody>
          <a:bodyPr wrap="none" rtlCol="0">
            <a:spAutoFit/>
          </a:bodyPr>
          <a:lstStyle/>
          <a:p>
            <a:r>
              <a:rPr lang="en-US" sz="3200">
                <a:solidFill>
                  <a:srgbClr val="000000"/>
                </a:solidFill>
                <a:ea typeface="Brandon Grotesque Bold"/>
                <a:cs typeface="Brandon Grotesque Bold"/>
                <a:sym typeface="Brandon Grotesque Bold"/>
              </a:rPr>
              <a:t>Negotiation skills</a:t>
            </a:r>
          </a:p>
          <a:p>
            <a:endParaRPr lang="en-US"/>
          </a:p>
        </p:txBody>
      </p:sp>
    </p:spTree>
    <p:extLst>
      <p:ext uri="{BB962C8B-B14F-4D97-AF65-F5344CB8AC3E}">
        <p14:creationId xmlns:p14="http://schemas.microsoft.com/office/powerpoint/2010/main" val="1824725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6F3EB"/>
        </a:solidFill>
        <a:effectLst/>
      </p:bgPr>
    </p:bg>
    <p:spTree>
      <p:nvGrpSpPr>
        <p:cNvPr id="1" name=""/>
        <p:cNvGrpSpPr/>
        <p:nvPr/>
      </p:nvGrpSpPr>
      <p:grpSpPr>
        <a:xfrm>
          <a:off x="0" y="0"/>
          <a:ext cx="0" cy="0"/>
          <a:chOff x="0" y="0"/>
          <a:chExt cx="0" cy="0"/>
        </a:xfrm>
      </p:grpSpPr>
      <p:grpSp>
        <p:nvGrpSpPr>
          <p:cNvPr id="2" name="Group 2"/>
          <p:cNvGrpSpPr/>
          <p:nvPr/>
        </p:nvGrpSpPr>
        <p:grpSpPr>
          <a:xfrm>
            <a:off x="418242" y="0"/>
            <a:ext cx="624707" cy="6858000"/>
            <a:chOff x="0" y="0"/>
            <a:chExt cx="246798" cy="2709333"/>
          </a:xfrm>
        </p:grpSpPr>
        <p:sp>
          <p:nvSpPr>
            <p:cNvPr id="3" name="Freeform 3"/>
            <p:cNvSpPr/>
            <p:nvPr/>
          </p:nvSpPr>
          <p:spPr>
            <a:xfrm>
              <a:off x="0" y="0"/>
              <a:ext cx="246798" cy="2709333"/>
            </a:xfrm>
            <a:custGeom>
              <a:avLst/>
              <a:gdLst/>
              <a:ahLst/>
              <a:cxnLst/>
              <a:rect l="l" t="t" r="r" b="b"/>
              <a:pathLst>
                <a:path w="246798" h="2709333">
                  <a:moveTo>
                    <a:pt x="0" y="0"/>
                  </a:moveTo>
                  <a:lnTo>
                    <a:pt x="246798" y="0"/>
                  </a:lnTo>
                  <a:lnTo>
                    <a:pt x="246798" y="2709333"/>
                  </a:lnTo>
                  <a:lnTo>
                    <a:pt x="0" y="2709333"/>
                  </a:lnTo>
                  <a:close/>
                </a:path>
              </a:pathLst>
            </a:custGeom>
            <a:solidFill>
              <a:srgbClr val="F6F3EB"/>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4" name="TextBox 4"/>
            <p:cNvSpPr txBox="1"/>
            <p:nvPr/>
          </p:nvSpPr>
          <p:spPr>
            <a:xfrm>
              <a:off x="0" y="-38100"/>
              <a:ext cx="246798" cy="2747433"/>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1773"/>
                </a:lnSpc>
              </a:pPr>
              <a:endParaRPr sz="800"/>
            </a:p>
          </p:txBody>
        </p:sp>
      </p:grpSp>
      <p:grpSp>
        <p:nvGrpSpPr>
          <p:cNvPr id="5" name="Group 5"/>
          <p:cNvGrpSpPr/>
          <p:nvPr/>
        </p:nvGrpSpPr>
        <p:grpSpPr>
          <a:xfrm>
            <a:off x="1702654" y="1964274"/>
            <a:ext cx="335885" cy="335885"/>
            <a:chOff x="0" y="0"/>
            <a:chExt cx="812800" cy="812800"/>
          </a:xfrm>
        </p:grpSpPr>
        <p:sp>
          <p:nvSpPr>
            <p:cNvPr id="6" name="Freeform 6"/>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7" name="TextBox 7"/>
            <p:cNvSpPr txBox="1"/>
            <p:nvPr/>
          </p:nvSpPr>
          <p:spPr>
            <a:xfrm>
              <a:off x="76200" y="38100"/>
              <a:ext cx="660400" cy="698500"/>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1773"/>
                </a:lnSpc>
              </a:pPr>
              <a:endParaRPr sz="800"/>
            </a:p>
          </p:txBody>
        </p:sp>
      </p:grpSp>
      <p:grpSp>
        <p:nvGrpSpPr>
          <p:cNvPr id="8" name="Group 8"/>
          <p:cNvGrpSpPr/>
          <p:nvPr/>
        </p:nvGrpSpPr>
        <p:grpSpPr>
          <a:xfrm>
            <a:off x="1656073" y="4523743"/>
            <a:ext cx="335885" cy="335885"/>
            <a:chOff x="0" y="0"/>
            <a:chExt cx="812800" cy="812800"/>
          </a:xfrm>
        </p:grpSpPr>
        <p:sp>
          <p:nvSpPr>
            <p:cNvPr id="9" name="Freeform 9"/>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0" name="TextBox 10"/>
            <p:cNvSpPr txBox="1"/>
            <p:nvPr/>
          </p:nvSpPr>
          <p:spPr>
            <a:xfrm>
              <a:off x="76200" y="38100"/>
              <a:ext cx="660400" cy="698500"/>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1773"/>
                </a:lnSpc>
              </a:pPr>
              <a:endParaRPr sz="800"/>
            </a:p>
          </p:txBody>
        </p:sp>
      </p:grpSp>
      <p:grpSp>
        <p:nvGrpSpPr>
          <p:cNvPr id="11" name="Group 11"/>
          <p:cNvGrpSpPr/>
          <p:nvPr/>
        </p:nvGrpSpPr>
        <p:grpSpPr>
          <a:xfrm>
            <a:off x="6469295" y="1964274"/>
            <a:ext cx="335885" cy="335885"/>
            <a:chOff x="0" y="0"/>
            <a:chExt cx="812800" cy="812800"/>
          </a:xfrm>
        </p:grpSpPr>
        <p:sp>
          <p:nvSpPr>
            <p:cNvPr id="12" name="Freeform 12"/>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3" name="TextBox 13"/>
            <p:cNvSpPr txBox="1"/>
            <p:nvPr/>
          </p:nvSpPr>
          <p:spPr>
            <a:xfrm>
              <a:off x="76200" y="38100"/>
              <a:ext cx="660400" cy="698500"/>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1773"/>
                </a:lnSpc>
              </a:pPr>
              <a:endParaRPr sz="800"/>
            </a:p>
          </p:txBody>
        </p:sp>
      </p:grpSp>
      <p:grpSp>
        <p:nvGrpSpPr>
          <p:cNvPr id="14" name="Group 14"/>
          <p:cNvGrpSpPr/>
          <p:nvPr/>
        </p:nvGrpSpPr>
        <p:grpSpPr>
          <a:xfrm>
            <a:off x="6469295" y="4550002"/>
            <a:ext cx="335885" cy="335885"/>
            <a:chOff x="0" y="0"/>
            <a:chExt cx="812800" cy="812800"/>
          </a:xfrm>
        </p:grpSpPr>
        <p:sp>
          <p:nvSpPr>
            <p:cNvPr id="15" name="Freeform 15"/>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6" name="TextBox 16"/>
            <p:cNvSpPr txBox="1"/>
            <p:nvPr/>
          </p:nvSpPr>
          <p:spPr>
            <a:xfrm>
              <a:off x="76200" y="38100"/>
              <a:ext cx="660400" cy="698500"/>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1773"/>
                </a:lnSpc>
              </a:pPr>
              <a:endParaRPr sz="800"/>
            </a:p>
          </p:txBody>
        </p:sp>
      </p:grpSp>
      <p:sp>
        <p:nvSpPr>
          <p:cNvPr id="17" name="TextBox 17"/>
          <p:cNvSpPr txBox="1"/>
          <p:nvPr/>
        </p:nvSpPr>
        <p:spPr>
          <a:xfrm>
            <a:off x="1659522" y="842994"/>
            <a:ext cx="8786693" cy="882101"/>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7933"/>
              </a:lnSpc>
            </a:pPr>
            <a:r>
              <a:rPr lang="en-US" sz="4000">
                <a:solidFill>
                  <a:srgbClr val="000000"/>
                </a:solidFill>
                <a:latin typeface="+mj-lt"/>
                <a:ea typeface="Brandon Grotesque Bold"/>
                <a:cs typeface="Brandon Grotesque Bold"/>
                <a:sym typeface="Brandon Grotesque Bold"/>
              </a:rPr>
              <a:t>STORY TELLING FOR SOCIAL CHANGE </a:t>
            </a:r>
          </a:p>
        </p:txBody>
      </p:sp>
      <p:sp>
        <p:nvSpPr>
          <p:cNvPr id="18" name="TextBox 18"/>
          <p:cNvSpPr txBox="1"/>
          <p:nvPr/>
        </p:nvSpPr>
        <p:spPr>
          <a:xfrm>
            <a:off x="2173987" y="1838635"/>
            <a:ext cx="3922013" cy="53001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ts val="4387"/>
              </a:lnSpc>
            </a:pPr>
            <a:r>
              <a:rPr lang="en-US" sz="3100">
                <a:solidFill>
                  <a:srgbClr val="000000"/>
                </a:solidFill>
                <a:latin typeface="+mj-lt"/>
                <a:ea typeface="Brandon Grotesque Bold"/>
                <a:cs typeface="Brandon Grotesque Bold"/>
                <a:sym typeface="Brandon Grotesque Bold"/>
              </a:rPr>
              <a:t>Basic Human Need</a:t>
            </a:r>
          </a:p>
        </p:txBody>
      </p:sp>
      <p:sp>
        <p:nvSpPr>
          <p:cNvPr id="19" name="TextBox 19"/>
          <p:cNvSpPr txBox="1"/>
          <p:nvPr/>
        </p:nvSpPr>
        <p:spPr>
          <a:xfrm>
            <a:off x="2173987" y="2438499"/>
            <a:ext cx="4565572" cy="1836978"/>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l">
              <a:lnSpc>
                <a:spcPts val="2913"/>
              </a:lnSpc>
            </a:pPr>
            <a:r>
              <a:rPr lang="en-US" sz="2081">
                <a:solidFill>
                  <a:srgbClr val="000000"/>
                </a:solidFill>
                <a:ea typeface="Brandon Grotesque Bold"/>
                <a:cs typeface="Brandon Grotesque Bold"/>
                <a:sym typeface="Brandon Grotesque Bold"/>
              </a:rPr>
              <a:t>Housing is found over and over again to be people’s first concern and yet it is not a first or priority concern for policy makers in a majority of instances</a:t>
            </a:r>
          </a:p>
          <a:p>
            <a:pPr algn="l">
              <a:lnSpc>
                <a:spcPts val="2913"/>
              </a:lnSpc>
            </a:pPr>
            <a:endParaRPr lang="en-US" sz="2081" b="1">
              <a:solidFill>
                <a:srgbClr val="000000"/>
              </a:solidFill>
              <a:latin typeface="Brandon Grotesque Bold"/>
              <a:ea typeface="Brandon Grotesque Bold"/>
              <a:cs typeface="Brandon Grotesque Bold"/>
              <a:sym typeface="Brandon Grotesque Bold"/>
            </a:endParaRPr>
          </a:p>
        </p:txBody>
      </p:sp>
      <p:sp>
        <p:nvSpPr>
          <p:cNvPr id="20" name="TextBox 20"/>
          <p:cNvSpPr txBox="1"/>
          <p:nvPr/>
        </p:nvSpPr>
        <p:spPr>
          <a:xfrm>
            <a:off x="2253718" y="4410252"/>
            <a:ext cx="3855979" cy="518988"/>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l">
              <a:lnSpc>
                <a:spcPts val="4387"/>
              </a:lnSpc>
            </a:pPr>
            <a:r>
              <a:rPr lang="en-US" sz="3133">
                <a:solidFill>
                  <a:srgbClr val="000000"/>
                </a:solidFill>
                <a:latin typeface="+mj-lt"/>
                <a:ea typeface="Brandon Grotesque Bold"/>
                <a:cs typeface="Brandon Grotesque Bold"/>
                <a:sym typeface="Brandon Grotesque Bold"/>
              </a:rPr>
              <a:t>Change the Narrative</a:t>
            </a:r>
          </a:p>
        </p:txBody>
      </p:sp>
      <p:sp>
        <p:nvSpPr>
          <p:cNvPr id="21" name="TextBox 21"/>
          <p:cNvSpPr txBox="1"/>
          <p:nvPr/>
        </p:nvSpPr>
        <p:spPr>
          <a:xfrm>
            <a:off x="2042317" y="5072075"/>
            <a:ext cx="4579949" cy="108632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l">
              <a:lnSpc>
                <a:spcPts val="2913"/>
              </a:lnSpc>
            </a:pPr>
            <a:r>
              <a:rPr lang="en-US" sz="2081">
                <a:solidFill>
                  <a:srgbClr val="000000"/>
                </a:solidFill>
                <a:ea typeface="Brandon Grotesque Bold"/>
                <a:cs typeface="Brandon Grotesque Bold"/>
                <a:sym typeface="Brandon Grotesque Bold"/>
              </a:rPr>
              <a:t>A new conversation about why housing is out of reach for so many in our</a:t>
            </a:r>
          </a:p>
          <a:p>
            <a:pPr algn="l">
              <a:lnSpc>
                <a:spcPts val="2913"/>
              </a:lnSpc>
            </a:pPr>
            <a:r>
              <a:rPr lang="en-US" sz="2081">
                <a:solidFill>
                  <a:srgbClr val="000000"/>
                </a:solidFill>
                <a:ea typeface="Brandon Grotesque Bold"/>
                <a:cs typeface="Brandon Grotesque Bold"/>
                <a:sym typeface="Brandon Grotesque Bold"/>
              </a:rPr>
              <a:t>cities.</a:t>
            </a:r>
          </a:p>
        </p:txBody>
      </p:sp>
      <p:sp>
        <p:nvSpPr>
          <p:cNvPr id="22" name="TextBox 22"/>
          <p:cNvSpPr txBox="1"/>
          <p:nvPr/>
        </p:nvSpPr>
        <p:spPr>
          <a:xfrm>
            <a:off x="6940628" y="1838635"/>
            <a:ext cx="3587868" cy="53001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l">
              <a:lnSpc>
                <a:spcPts val="4387"/>
              </a:lnSpc>
            </a:pPr>
            <a:r>
              <a:rPr lang="en-US" sz="3133">
                <a:solidFill>
                  <a:srgbClr val="000000"/>
                </a:solidFill>
                <a:latin typeface="+mj-lt"/>
                <a:ea typeface="Brandon Grotesque Bold"/>
                <a:cs typeface="Brandon Grotesque Bold"/>
                <a:sym typeface="Brandon Grotesque Bold"/>
              </a:rPr>
              <a:t>Housing for All</a:t>
            </a:r>
          </a:p>
        </p:txBody>
      </p:sp>
      <p:sp>
        <p:nvSpPr>
          <p:cNvPr id="23" name="TextBox 23"/>
          <p:cNvSpPr txBox="1"/>
          <p:nvPr/>
        </p:nvSpPr>
        <p:spPr>
          <a:xfrm>
            <a:off x="6940628" y="2438498"/>
            <a:ext cx="4565572" cy="1463919"/>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l">
              <a:lnSpc>
                <a:spcPts val="2913"/>
              </a:lnSpc>
            </a:pPr>
            <a:r>
              <a:rPr lang="en-US" sz="2081">
                <a:solidFill>
                  <a:srgbClr val="000000"/>
                </a:solidFill>
                <a:ea typeface="Brandon Grotesque Bold"/>
                <a:cs typeface="Brandon Grotesque Bold"/>
                <a:sym typeface="Brandon Grotesque Bold"/>
              </a:rPr>
              <a:t>Affordable housing can be debated while everyone can connect with everyone needing safe and secure housing in a place of their choosing. </a:t>
            </a:r>
          </a:p>
        </p:txBody>
      </p:sp>
      <p:sp>
        <p:nvSpPr>
          <p:cNvPr id="24" name="TextBox 24"/>
          <p:cNvSpPr txBox="1"/>
          <p:nvPr/>
        </p:nvSpPr>
        <p:spPr>
          <a:xfrm>
            <a:off x="6985123" y="4412481"/>
            <a:ext cx="4364245" cy="518027"/>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ts val="4387"/>
              </a:lnSpc>
            </a:pPr>
            <a:r>
              <a:rPr lang="en-US" sz="3100">
                <a:solidFill>
                  <a:srgbClr val="000000"/>
                </a:solidFill>
                <a:latin typeface="+mj-lt"/>
                <a:ea typeface="Brandon Grotesque Bold"/>
                <a:cs typeface="Brandon Grotesque Bold"/>
                <a:sym typeface="Brandon Grotesque Bold"/>
              </a:rPr>
              <a:t>Story of Self of We of Our</a:t>
            </a:r>
            <a:endParaRPr lang="en-US" sz="3133">
              <a:solidFill>
                <a:srgbClr val="000000"/>
              </a:solidFill>
              <a:latin typeface="+mj-lt"/>
              <a:ea typeface="Brandon Grotesque Bold"/>
              <a:cs typeface="Brandon Grotesque Bold"/>
              <a:sym typeface="Brandon Grotesque Bold"/>
            </a:endParaRPr>
          </a:p>
        </p:txBody>
      </p:sp>
      <p:sp>
        <p:nvSpPr>
          <p:cNvPr id="25" name="TextBox 25"/>
          <p:cNvSpPr txBox="1"/>
          <p:nvPr/>
        </p:nvSpPr>
        <p:spPr>
          <a:xfrm>
            <a:off x="7071387" y="5076361"/>
            <a:ext cx="4565572" cy="1465081"/>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l">
              <a:lnSpc>
                <a:spcPts val="2913"/>
              </a:lnSpc>
            </a:pPr>
            <a:r>
              <a:rPr lang="en-US" sz="2081">
                <a:solidFill>
                  <a:srgbClr val="000000"/>
                </a:solidFill>
                <a:ea typeface="Brandon Grotesque Bold"/>
                <a:cs typeface="Brandon Grotesque Bold"/>
                <a:sym typeface="Brandon Grotesque Bold"/>
              </a:rPr>
              <a:t>To support people with lived experience as they share powerful stories to advocate for resources that promote housing stability.</a:t>
            </a:r>
          </a:p>
        </p:txBody>
      </p:sp>
      <p:sp>
        <p:nvSpPr>
          <p:cNvPr id="26" name="AutoShape 26"/>
          <p:cNvSpPr/>
          <p:nvPr/>
        </p:nvSpPr>
        <p:spPr>
          <a:xfrm flipH="1" flipV="1">
            <a:off x="723900" y="4859627"/>
            <a:ext cx="3602" cy="1998304"/>
          </a:xfrm>
          <a:prstGeom prst="line">
            <a:avLst/>
          </a:prstGeom>
          <a:ln w="114300" cap="flat">
            <a:solidFill>
              <a:srgbClr val="5C005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27" name="AutoShape 27"/>
          <p:cNvSpPr/>
          <p:nvPr/>
        </p:nvSpPr>
        <p:spPr>
          <a:xfrm flipH="1" flipV="1">
            <a:off x="726994" y="-69683"/>
            <a:ext cx="3602" cy="1998304"/>
          </a:xfrm>
          <a:prstGeom prst="line">
            <a:avLst/>
          </a:prstGeom>
          <a:ln w="114300" cap="flat">
            <a:solidFill>
              <a:srgbClr val="5C005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grpSp>
        <p:nvGrpSpPr>
          <p:cNvPr id="28" name="Group 28"/>
          <p:cNvGrpSpPr/>
          <p:nvPr/>
        </p:nvGrpSpPr>
        <p:grpSpPr>
          <a:xfrm>
            <a:off x="10572770" y="1"/>
            <a:ext cx="1041741" cy="1115483"/>
            <a:chOff x="0" y="0"/>
            <a:chExt cx="2083482" cy="2230967"/>
          </a:xfrm>
        </p:grpSpPr>
        <p:grpSp>
          <p:nvGrpSpPr>
            <p:cNvPr id="29" name="Group 29"/>
            <p:cNvGrpSpPr/>
            <p:nvPr/>
          </p:nvGrpSpPr>
          <p:grpSpPr>
            <a:xfrm>
              <a:off x="75599" y="0"/>
              <a:ext cx="1932284" cy="2230967"/>
              <a:chOff x="0" y="0"/>
              <a:chExt cx="703982" cy="812800"/>
            </a:xfrm>
          </p:grpSpPr>
          <p:sp>
            <p:nvSpPr>
              <p:cNvPr id="30" name="Freeform 30"/>
              <p:cNvSpPr/>
              <p:nvPr/>
            </p:nvSpPr>
            <p:spPr>
              <a:xfrm>
                <a:off x="0" y="0"/>
                <a:ext cx="703982" cy="812800"/>
              </a:xfrm>
              <a:custGeom>
                <a:avLst/>
                <a:gdLst/>
                <a:ahLst/>
                <a:cxnLst/>
                <a:rect l="l" t="t" r="r" b="b"/>
                <a:pathLst>
                  <a:path w="703982" h="812800">
                    <a:moveTo>
                      <a:pt x="234787" y="793731"/>
                    </a:moveTo>
                    <a:cubicBezTo>
                      <a:pt x="270879" y="805245"/>
                      <a:pt x="311910" y="812800"/>
                      <a:pt x="352180" y="812800"/>
                    </a:cubicBezTo>
                    <a:cubicBezTo>
                      <a:pt x="392452" y="812800"/>
                      <a:pt x="431204" y="806323"/>
                      <a:pt x="466915" y="794809"/>
                    </a:cubicBezTo>
                    <a:cubicBezTo>
                      <a:pt x="467675" y="794450"/>
                      <a:pt x="468435" y="794450"/>
                      <a:pt x="469194" y="794090"/>
                    </a:cubicBezTo>
                    <a:cubicBezTo>
                      <a:pt x="603304" y="748035"/>
                      <a:pt x="702082" y="626421"/>
                      <a:pt x="703982" y="484298"/>
                    </a:cubicBezTo>
                    <a:lnTo>
                      <a:pt x="703982" y="0"/>
                    </a:lnTo>
                    <a:lnTo>
                      <a:pt x="0" y="0"/>
                    </a:lnTo>
                    <a:lnTo>
                      <a:pt x="0" y="483939"/>
                    </a:lnTo>
                    <a:cubicBezTo>
                      <a:pt x="1900" y="627140"/>
                      <a:pt x="99158" y="748755"/>
                      <a:pt x="234787" y="793731"/>
                    </a:cubicBezTo>
                    <a:close/>
                  </a:path>
                </a:pathLst>
              </a:custGeom>
              <a:solidFill>
                <a:srgbClr val="5C0052"/>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31" name="TextBox 31"/>
              <p:cNvSpPr txBox="1"/>
              <p:nvPr/>
            </p:nvSpPr>
            <p:spPr>
              <a:xfrm>
                <a:off x="0" y="-47625"/>
                <a:ext cx="703982" cy="733425"/>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1773"/>
                  </a:lnSpc>
                </a:pPr>
                <a:endParaRPr sz="800"/>
              </a:p>
            </p:txBody>
          </p:sp>
        </p:grpSp>
        <p:sp>
          <p:nvSpPr>
            <p:cNvPr id="32" name="TextBox 32"/>
            <p:cNvSpPr txBox="1"/>
            <p:nvPr/>
          </p:nvSpPr>
          <p:spPr>
            <a:xfrm>
              <a:off x="0" y="437582"/>
              <a:ext cx="2083482" cy="1241504"/>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5204"/>
                </a:lnSpc>
              </a:pPr>
              <a:r>
                <a:rPr lang="en-US" sz="3717" b="1">
                  <a:solidFill>
                    <a:srgbClr val="000000"/>
                  </a:solidFill>
                  <a:latin typeface="Open Sans Bold"/>
                  <a:ea typeface="Open Sans Bold"/>
                  <a:cs typeface="Open Sans Bold"/>
                  <a:sym typeface="Open Sans Bold"/>
                </a:rPr>
                <a:t>10</a:t>
              </a:r>
            </a:p>
          </p:txBody>
        </p:sp>
      </p:grpSp>
      <p:sp>
        <p:nvSpPr>
          <p:cNvPr id="33" name="Freeform 33"/>
          <p:cNvSpPr/>
          <p:nvPr/>
        </p:nvSpPr>
        <p:spPr>
          <a:xfrm>
            <a:off x="-5756" y="5255"/>
            <a:ext cx="4876800" cy="1651855"/>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34" name="Freeform 34"/>
          <p:cNvSpPr/>
          <p:nvPr/>
        </p:nvSpPr>
        <p:spPr>
          <a:xfrm>
            <a:off x="7481670" y="5539597"/>
            <a:ext cx="4876800" cy="1651855"/>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35" name="TextBox 35"/>
          <p:cNvSpPr txBox="1"/>
          <p:nvPr/>
        </p:nvSpPr>
        <p:spPr>
          <a:xfrm rot="16200000">
            <a:off x="-1159424" y="2974144"/>
            <a:ext cx="4300172" cy="82875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187"/>
              </a:lnSpc>
            </a:pPr>
            <a:r>
              <a:rPr lang="en-US" sz="1562" b="1">
                <a:solidFill>
                  <a:srgbClr val="000000"/>
                </a:solidFill>
                <a:latin typeface="Brandon Grotesque Bold"/>
                <a:ea typeface="Brandon Grotesque Bold"/>
                <a:cs typeface="Brandon Grotesque Bold"/>
                <a:sym typeface="Brandon Grotesque Bold"/>
              </a:rPr>
              <a:t>ALBUQUERQUE AFFORDABLE</a:t>
            </a:r>
          </a:p>
          <a:p>
            <a:pPr algn="ctr">
              <a:lnSpc>
                <a:spcPts val="2187"/>
              </a:lnSpc>
            </a:pPr>
            <a:r>
              <a:rPr lang="en-US" sz="1562" b="1">
                <a:solidFill>
                  <a:srgbClr val="000000"/>
                </a:solidFill>
                <a:latin typeface="Brandon Grotesque Bold"/>
                <a:ea typeface="Brandon Grotesque Bold"/>
                <a:cs typeface="Brandon Grotesque Bold"/>
                <a:sym typeface="Brandon Grotesque Bold"/>
              </a:rPr>
              <a:t>HOUSING COALITION</a:t>
            </a:r>
          </a:p>
          <a:p>
            <a:pPr algn="ctr">
              <a:lnSpc>
                <a:spcPts val="2187"/>
              </a:lnSpc>
            </a:pPr>
            <a:endParaRPr lang="en-US" sz="1562" b="1">
              <a:solidFill>
                <a:srgbClr val="000000"/>
              </a:solidFill>
              <a:latin typeface="Brandon Grotesque Bold"/>
              <a:ea typeface="Brandon Grotesque Bold"/>
              <a:cs typeface="Brandon Grotesque Bold"/>
              <a:sym typeface="Brandon Grotesque Bold"/>
            </a:endParaRPr>
          </a:p>
        </p:txBody>
      </p:sp>
    </p:spTree>
    <p:extLst>
      <p:ext uri="{BB962C8B-B14F-4D97-AF65-F5344CB8AC3E}">
        <p14:creationId xmlns:p14="http://schemas.microsoft.com/office/powerpoint/2010/main" val="3281374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6F3EB"/>
        </a:solidFill>
        <a:effectLst/>
      </p:bgPr>
    </p:bg>
    <p:spTree>
      <p:nvGrpSpPr>
        <p:cNvPr id="1" name="">
          <a:extLst>
            <a:ext uri="{FF2B5EF4-FFF2-40B4-BE49-F238E27FC236}">
              <a16:creationId xmlns:a16="http://schemas.microsoft.com/office/drawing/2014/main" id="{35518A22-1778-3381-1C56-435567F008DC}"/>
            </a:ext>
          </a:extLst>
        </p:cNvPr>
        <p:cNvGrpSpPr/>
        <p:nvPr/>
      </p:nvGrpSpPr>
      <p:grpSpPr>
        <a:xfrm>
          <a:off x="0" y="0"/>
          <a:ext cx="0" cy="0"/>
          <a:chOff x="0" y="0"/>
          <a:chExt cx="0" cy="0"/>
        </a:xfrm>
      </p:grpSpPr>
      <p:sp>
        <p:nvSpPr>
          <p:cNvPr id="5" name="TextBox 5">
            <a:extLst>
              <a:ext uri="{FF2B5EF4-FFF2-40B4-BE49-F238E27FC236}">
                <a16:creationId xmlns:a16="http://schemas.microsoft.com/office/drawing/2014/main" id="{2385D757-8C09-8C85-9A88-25A359FC79DB}"/>
              </a:ext>
            </a:extLst>
          </p:cNvPr>
          <p:cNvSpPr txBox="1"/>
          <p:nvPr/>
        </p:nvSpPr>
        <p:spPr>
          <a:xfrm>
            <a:off x="149032" y="537332"/>
            <a:ext cx="12042969" cy="699422"/>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5974"/>
              </a:lnSpc>
            </a:pPr>
            <a:r>
              <a:rPr lang="en-US" sz="4000" cap="all">
                <a:solidFill>
                  <a:srgbClr val="000000"/>
                </a:solidFill>
                <a:ea typeface="+mn-lt"/>
                <a:cs typeface="+mn-lt"/>
                <a:sym typeface="Brandon Grotesque Bold"/>
              </a:rPr>
              <a:t>AAHC Believes...</a:t>
            </a:r>
            <a:endParaRPr lang="en-US" sz="4000">
              <a:ea typeface="+mn-lt"/>
              <a:cs typeface="+mn-lt"/>
            </a:endParaRPr>
          </a:p>
        </p:txBody>
      </p:sp>
      <p:sp>
        <p:nvSpPr>
          <p:cNvPr id="9" name="Freeform 9">
            <a:extLst>
              <a:ext uri="{FF2B5EF4-FFF2-40B4-BE49-F238E27FC236}">
                <a16:creationId xmlns:a16="http://schemas.microsoft.com/office/drawing/2014/main" id="{CF1F4B6D-9851-AD79-3F60-E166157D3739}"/>
              </a:ext>
            </a:extLst>
          </p:cNvPr>
          <p:cNvSpPr/>
          <p:nvPr/>
        </p:nvSpPr>
        <p:spPr>
          <a:xfrm>
            <a:off x="7321432" y="4014477"/>
            <a:ext cx="4876800" cy="1651855"/>
          </a:xfrm>
          <a:custGeom>
            <a:avLst/>
            <a:gdLst/>
            <a:ahLst/>
            <a:cxnLst/>
            <a:rect l="l" t="t" r="r" b="b"/>
            <a:pathLst>
              <a:path w="7315200" h="2477783">
                <a:moveTo>
                  <a:pt x="0" y="0"/>
                </a:moveTo>
                <a:lnTo>
                  <a:pt x="7315200" y="0"/>
                </a:lnTo>
                <a:lnTo>
                  <a:pt x="7315200" y="2477784"/>
                </a:lnTo>
                <a:lnTo>
                  <a:pt x="0" y="247778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4" name="AutoShape 14">
            <a:extLst>
              <a:ext uri="{FF2B5EF4-FFF2-40B4-BE49-F238E27FC236}">
                <a16:creationId xmlns:a16="http://schemas.microsoft.com/office/drawing/2014/main" id="{D476A5E1-D7EF-45E4-D5DE-116F12225C74}"/>
              </a:ext>
            </a:extLst>
          </p:cNvPr>
          <p:cNvSpPr/>
          <p:nvPr/>
        </p:nvSpPr>
        <p:spPr>
          <a:xfrm>
            <a:off x="-173733" y="6040845"/>
            <a:ext cx="4736843" cy="12700"/>
          </a:xfrm>
          <a:prstGeom prst="line">
            <a:avLst/>
          </a:prstGeom>
          <a:ln w="114300" cap="flat">
            <a:solidFill>
              <a:srgbClr val="5C005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5" name="AutoShape 15">
            <a:extLst>
              <a:ext uri="{FF2B5EF4-FFF2-40B4-BE49-F238E27FC236}">
                <a16:creationId xmlns:a16="http://schemas.microsoft.com/office/drawing/2014/main" id="{6932EE62-35C8-1C43-3081-10A905E69DB3}"/>
              </a:ext>
            </a:extLst>
          </p:cNvPr>
          <p:cNvSpPr/>
          <p:nvPr/>
        </p:nvSpPr>
        <p:spPr>
          <a:xfrm>
            <a:off x="7620113" y="6040845"/>
            <a:ext cx="4736843" cy="12700"/>
          </a:xfrm>
          <a:prstGeom prst="line">
            <a:avLst/>
          </a:prstGeom>
          <a:ln w="114300" cap="flat">
            <a:solidFill>
              <a:srgbClr val="5C005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6" name="Freeform 16">
            <a:extLst>
              <a:ext uri="{FF2B5EF4-FFF2-40B4-BE49-F238E27FC236}">
                <a16:creationId xmlns:a16="http://schemas.microsoft.com/office/drawing/2014/main" id="{3090893F-440C-E4AF-AC68-0141DB62E456}"/>
              </a:ext>
            </a:extLst>
          </p:cNvPr>
          <p:cNvSpPr/>
          <p:nvPr/>
        </p:nvSpPr>
        <p:spPr>
          <a:xfrm>
            <a:off x="-846826" y="69115"/>
            <a:ext cx="4876800" cy="1651855"/>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7" name="TextBox 17">
            <a:extLst>
              <a:ext uri="{FF2B5EF4-FFF2-40B4-BE49-F238E27FC236}">
                <a16:creationId xmlns:a16="http://schemas.microsoft.com/office/drawing/2014/main" id="{4F416496-9137-5423-B8B0-9F4E63FBD22E}"/>
              </a:ext>
            </a:extLst>
          </p:cNvPr>
          <p:cNvSpPr txBox="1"/>
          <p:nvPr/>
        </p:nvSpPr>
        <p:spPr>
          <a:xfrm>
            <a:off x="3801964" y="5895812"/>
            <a:ext cx="4588072" cy="865717"/>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333"/>
              </a:lnSpc>
            </a:pPr>
            <a:r>
              <a:rPr lang="en-US" sz="1667" b="1">
                <a:solidFill>
                  <a:srgbClr val="000000"/>
                </a:solidFill>
                <a:latin typeface="Brandon Grotesque Bold"/>
                <a:ea typeface="Brandon Grotesque Bold"/>
                <a:cs typeface="Brandon Grotesque Bold"/>
                <a:sym typeface="Brandon Grotesque Bold"/>
              </a:rPr>
              <a:t>ALBUQUERQUE AFFORDABLE</a:t>
            </a:r>
          </a:p>
          <a:p>
            <a:pPr algn="ctr">
              <a:lnSpc>
                <a:spcPts val="2333"/>
              </a:lnSpc>
            </a:pPr>
            <a:r>
              <a:rPr lang="en-US" sz="1667" b="1">
                <a:solidFill>
                  <a:srgbClr val="000000"/>
                </a:solidFill>
                <a:latin typeface="Brandon Grotesque Bold"/>
                <a:ea typeface="Brandon Grotesque Bold"/>
                <a:cs typeface="Brandon Grotesque Bold"/>
                <a:sym typeface="Brandon Grotesque Bold"/>
              </a:rPr>
              <a:t>HOUSING COALITION</a:t>
            </a:r>
          </a:p>
          <a:p>
            <a:pPr algn="ctr">
              <a:lnSpc>
                <a:spcPts val="2333"/>
              </a:lnSpc>
            </a:pPr>
            <a:endParaRPr lang="en-US" sz="1667" b="1">
              <a:solidFill>
                <a:srgbClr val="000000"/>
              </a:solidFill>
              <a:latin typeface="Brandon Grotesque Bold"/>
              <a:ea typeface="Brandon Grotesque Bold"/>
              <a:cs typeface="Brandon Grotesque Bold"/>
              <a:sym typeface="Brandon Grotesque Bold"/>
            </a:endParaRPr>
          </a:p>
        </p:txBody>
      </p:sp>
      <p:sp>
        <p:nvSpPr>
          <p:cNvPr id="4" name="Title 1">
            <a:extLst>
              <a:ext uri="{FF2B5EF4-FFF2-40B4-BE49-F238E27FC236}">
                <a16:creationId xmlns:a16="http://schemas.microsoft.com/office/drawing/2014/main" id="{C04BFB3C-6188-B3B7-E50A-A9E89DFF1995}"/>
              </a:ext>
            </a:extLst>
          </p:cNvPr>
          <p:cNvSpPr txBox="1">
            <a:spLocks/>
          </p:cNvSpPr>
          <p:nvPr/>
        </p:nvSpPr>
        <p:spPr>
          <a:xfrm>
            <a:off x="2259358" y="2233611"/>
            <a:ext cx="7729728" cy="1188720"/>
          </a:xfrm>
          <a:prstGeom prst="rect">
            <a:avLst/>
          </a:prstGeom>
        </p:spPr>
        <p:txBody>
          <a:bodyPr lIns="91440" tIns="45720" rIns="91440" bIns="45720" anchor="t"/>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r>
              <a:rPr lang="es-419" sz="3600">
                <a:latin typeface="Gill Sans MT"/>
              </a:rPr>
              <a:t>Housing is a basic human need - Everyone needs a safe, stable home they can afford</a:t>
            </a:r>
            <a:endParaRPr lang="en-US" sz="3600">
              <a:latin typeface="Gill Sans MT"/>
            </a:endParaRPr>
          </a:p>
        </p:txBody>
      </p:sp>
    </p:spTree>
    <p:extLst>
      <p:ext uri="{BB962C8B-B14F-4D97-AF65-F5344CB8AC3E}">
        <p14:creationId xmlns:p14="http://schemas.microsoft.com/office/powerpoint/2010/main" val="3677762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6F3EB"/>
        </a:solidFill>
        <a:effectLst/>
      </p:bgPr>
    </p:bg>
    <p:spTree>
      <p:nvGrpSpPr>
        <p:cNvPr id="1" name="">
          <a:extLst>
            <a:ext uri="{FF2B5EF4-FFF2-40B4-BE49-F238E27FC236}">
              <a16:creationId xmlns:a16="http://schemas.microsoft.com/office/drawing/2014/main" id="{02180329-93FF-246C-B0C5-CEB9C130063B}"/>
            </a:ext>
          </a:extLst>
        </p:cNvPr>
        <p:cNvGrpSpPr/>
        <p:nvPr/>
      </p:nvGrpSpPr>
      <p:grpSpPr>
        <a:xfrm>
          <a:off x="0" y="0"/>
          <a:ext cx="0" cy="0"/>
          <a:chOff x="0" y="0"/>
          <a:chExt cx="0" cy="0"/>
        </a:xfrm>
      </p:grpSpPr>
      <p:sp>
        <p:nvSpPr>
          <p:cNvPr id="5" name="TextBox 5">
            <a:extLst>
              <a:ext uri="{FF2B5EF4-FFF2-40B4-BE49-F238E27FC236}">
                <a16:creationId xmlns:a16="http://schemas.microsoft.com/office/drawing/2014/main" id="{F4147CAA-076C-E833-32B3-B1723980B9E9}"/>
              </a:ext>
            </a:extLst>
          </p:cNvPr>
          <p:cNvSpPr txBox="1"/>
          <p:nvPr/>
        </p:nvSpPr>
        <p:spPr>
          <a:xfrm>
            <a:off x="149032" y="537332"/>
            <a:ext cx="12042969" cy="699422"/>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5974"/>
              </a:lnSpc>
            </a:pPr>
            <a:r>
              <a:rPr lang="en-US" sz="4000" cap="all">
                <a:solidFill>
                  <a:srgbClr val="000000"/>
                </a:solidFill>
                <a:ea typeface="+mn-lt"/>
                <a:cs typeface="+mn-lt"/>
                <a:sym typeface="Brandon Grotesque Bold"/>
              </a:rPr>
              <a:t>AAHC Believes...</a:t>
            </a:r>
            <a:endParaRPr lang="en-US" sz="4000">
              <a:ea typeface="+mn-lt"/>
              <a:cs typeface="+mn-lt"/>
            </a:endParaRPr>
          </a:p>
        </p:txBody>
      </p:sp>
      <p:sp>
        <p:nvSpPr>
          <p:cNvPr id="9" name="Freeform 9">
            <a:extLst>
              <a:ext uri="{FF2B5EF4-FFF2-40B4-BE49-F238E27FC236}">
                <a16:creationId xmlns:a16="http://schemas.microsoft.com/office/drawing/2014/main" id="{226F83FA-30D1-06C3-C5D8-D2BC624C1AAD}"/>
              </a:ext>
            </a:extLst>
          </p:cNvPr>
          <p:cNvSpPr/>
          <p:nvPr/>
        </p:nvSpPr>
        <p:spPr>
          <a:xfrm>
            <a:off x="7623356" y="4057609"/>
            <a:ext cx="4876800" cy="1651855"/>
          </a:xfrm>
          <a:custGeom>
            <a:avLst/>
            <a:gdLst/>
            <a:ahLst/>
            <a:cxnLst/>
            <a:rect l="l" t="t" r="r" b="b"/>
            <a:pathLst>
              <a:path w="7315200" h="2477783">
                <a:moveTo>
                  <a:pt x="0" y="0"/>
                </a:moveTo>
                <a:lnTo>
                  <a:pt x="7315200" y="0"/>
                </a:lnTo>
                <a:lnTo>
                  <a:pt x="7315200" y="2477784"/>
                </a:lnTo>
                <a:lnTo>
                  <a:pt x="0" y="2477784"/>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4" name="AutoShape 14">
            <a:extLst>
              <a:ext uri="{FF2B5EF4-FFF2-40B4-BE49-F238E27FC236}">
                <a16:creationId xmlns:a16="http://schemas.microsoft.com/office/drawing/2014/main" id="{66695267-481A-72BF-7544-57881E8E6FB0}"/>
              </a:ext>
            </a:extLst>
          </p:cNvPr>
          <p:cNvSpPr/>
          <p:nvPr/>
        </p:nvSpPr>
        <p:spPr>
          <a:xfrm>
            <a:off x="-173733" y="6040845"/>
            <a:ext cx="4736843" cy="12700"/>
          </a:xfrm>
          <a:prstGeom prst="line">
            <a:avLst/>
          </a:prstGeom>
          <a:ln w="114300" cap="flat">
            <a:solidFill>
              <a:srgbClr val="5C005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5" name="AutoShape 15">
            <a:extLst>
              <a:ext uri="{FF2B5EF4-FFF2-40B4-BE49-F238E27FC236}">
                <a16:creationId xmlns:a16="http://schemas.microsoft.com/office/drawing/2014/main" id="{5FE87951-7E3D-567B-6B2A-F1778EC41873}"/>
              </a:ext>
            </a:extLst>
          </p:cNvPr>
          <p:cNvSpPr/>
          <p:nvPr/>
        </p:nvSpPr>
        <p:spPr>
          <a:xfrm>
            <a:off x="7620113" y="6040845"/>
            <a:ext cx="4736843" cy="12700"/>
          </a:xfrm>
          <a:prstGeom prst="line">
            <a:avLst/>
          </a:prstGeom>
          <a:ln w="114300" cap="flat">
            <a:solidFill>
              <a:srgbClr val="5C005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6" name="Freeform 16">
            <a:extLst>
              <a:ext uri="{FF2B5EF4-FFF2-40B4-BE49-F238E27FC236}">
                <a16:creationId xmlns:a16="http://schemas.microsoft.com/office/drawing/2014/main" id="{541971A0-6343-78A3-7C32-BA219DD6F256}"/>
              </a:ext>
            </a:extLst>
          </p:cNvPr>
          <p:cNvSpPr/>
          <p:nvPr/>
        </p:nvSpPr>
        <p:spPr>
          <a:xfrm>
            <a:off x="-1278147" y="69115"/>
            <a:ext cx="4876800" cy="1651855"/>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7" name="TextBox 17">
            <a:extLst>
              <a:ext uri="{FF2B5EF4-FFF2-40B4-BE49-F238E27FC236}">
                <a16:creationId xmlns:a16="http://schemas.microsoft.com/office/drawing/2014/main" id="{75AC8A63-6CB7-95C2-6589-94B2589AA478}"/>
              </a:ext>
            </a:extLst>
          </p:cNvPr>
          <p:cNvSpPr txBox="1"/>
          <p:nvPr/>
        </p:nvSpPr>
        <p:spPr>
          <a:xfrm>
            <a:off x="3801964" y="5895812"/>
            <a:ext cx="4588072" cy="865717"/>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333"/>
              </a:lnSpc>
            </a:pPr>
            <a:r>
              <a:rPr lang="en-US" sz="1667" b="1">
                <a:solidFill>
                  <a:srgbClr val="000000"/>
                </a:solidFill>
                <a:latin typeface="Brandon Grotesque Bold"/>
                <a:ea typeface="Brandon Grotesque Bold"/>
                <a:cs typeface="Brandon Grotesque Bold"/>
                <a:sym typeface="Brandon Grotesque Bold"/>
              </a:rPr>
              <a:t>ALBUQUERQUE AFFORDABLE</a:t>
            </a:r>
          </a:p>
          <a:p>
            <a:pPr algn="ctr">
              <a:lnSpc>
                <a:spcPts val="2333"/>
              </a:lnSpc>
            </a:pPr>
            <a:r>
              <a:rPr lang="en-US" sz="1667" b="1">
                <a:solidFill>
                  <a:srgbClr val="000000"/>
                </a:solidFill>
                <a:latin typeface="Brandon Grotesque Bold"/>
                <a:ea typeface="Brandon Grotesque Bold"/>
                <a:cs typeface="Brandon Grotesque Bold"/>
                <a:sym typeface="Brandon Grotesque Bold"/>
              </a:rPr>
              <a:t>HOUSING COALITION</a:t>
            </a:r>
          </a:p>
          <a:p>
            <a:pPr algn="ctr">
              <a:lnSpc>
                <a:spcPts val="2333"/>
              </a:lnSpc>
            </a:pPr>
            <a:endParaRPr lang="en-US" sz="1667" b="1">
              <a:solidFill>
                <a:srgbClr val="000000"/>
              </a:solidFill>
              <a:latin typeface="Brandon Grotesque Bold"/>
              <a:ea typeface="Brandon Grotesque Bold"/>
              <a:cs typeface="Brandon Grotesque Bold"/>
              <a:sym typeface="Brandon Grotesque Bold"/>
            </a:endParaRPr>
          </a:p>
        </p:txBody>
      </p:sp>
      <p:sp>
        <p:nvSpPr>
          <p:cNvPr id="3" name="Title 1">
            <a:extLst>
              <a:ext uri="{FF2B5EF4-FFF2-40B4-BE49-F238E27FC236}">
                <a16:creationId xmlns:a16="http://schemas.microsoft.com/office/drawing/2014/main" id="{041C4CA6-35C3-9E7B-99E8-9F7865CBC883}"/>
              </a:ext>
            </a:extLst>
          </p:cNvPr>
          <p:cNvSpPr txBox="1">
            <a:spLocks/>
          </p:cNvSpPr>
          <p:nvPr/>
        </p:nvSpPr>
        <p:spPr>
          <a:xfrm>
            <a:off x="2513358" y="2049994"/>
            <a:ext cx="7729728" cy="1188720"/>
          </a:xfrm>
          <a:prstGeom prst="rect">
            <a:avLst/>
          </a:prstGeom>
        </p:spPr>
        <p:txBody>
          <a:bodyPr lIns="91440" tIns="45720" rIns="91440" bIns="45720" anchor="t"/>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r>
              <a:rPr lang="es-419" sz="3600">
                <a:latin typeface="Gill Sans MT"/>
              </a:rPr>
              <a:t>Communities thrive when people can afford to live where they work, learn, grow and age</a:t>
            </a:r>
            <a:endParaRPr lang="en-US" sz="3600">
              <a:latin typeface="Gill Sans MT"/>
            </a:endParaRPr>
          </a:p>
        </p:txBody>
      </p:sp>
    </p:spTree>
    <p:extLst>
      <p:ext uri="{BB962C8B-B14F-4D97-AF65-F5344CB8AC3E}">
        <p14:creationId xmlns:p14="http://schemas.microsoft.com/office/powerpoint/2010/main" val="3266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6F3EB"/>
        </a:solidFill>
        <a:effectLst/>
      </p:bgPr>
    </p:bg>
    <p:spTree>
      <p:nvGrpSpPr>
        <p:cNvPr id="1" name="">
          <a:extLst>
            <a:ext uri="{FF2B5EF4-FFF2-40B4-BE49-F238E27FC236}">
              <a16:creationId xmlns:a16="http://schemas.microsoft.com/office/drawing/2014/main" id="{719834E4-BDC3-866D-3326-ECEF4C5BC41A}"/>
            </a:ext>
          </a:extLst>
        </p:cNvPr>
        <p:cNvGrpSpPr/>
        <p:nvPr/>
      </p:nvGrpSpPr>
      <p:grpSpPr>
        <a:xfrm>
          <a:off x="0" y="0"/>
          <a:ext cx="0" cy="0"/>
          <a:chOff x="0" y="0"/>
          <a:chExt cx="0" cy="0"/>
        </a:xfrm>
      </p:grpSpPr>
      <p:sp>
        <p:nvSpPr>
          <p:cNvPr id="5" name="TextBox 5">
            <a:extLst>
              <a:ext uri="{FF2B5EF4-FFF2-40B4-BE49-F238E27FC236}">
                <a16:creationId xmlns:a16="http://schemas.microsoft.com/office/drawing/2014/main" id="{7DDF8C0B-7DF3-D851-8F29-0CFF865BACE5}"/>
              </a:ext>
            </a:extLst>
          </p:cNvPr>
          <p:cNvSpPr txBox="1"/>
          <p:nvPr/>
        </p:nvSpPr>
        <p:spPr>
          <a:xfrm>
            <a:off x="149032" y="537332"/>
            <a:ext cx="12042969" cy="699422"/>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5974"/>
              </a:lnSpc>
            </a:pPr>
            <a:r>
              <a:rPr lang="en-US" sz="4000" cap="all">
                <a:solidFill>
                  <a:srgbClr val="000000"/>
                </a:solidFill>
                <a:ea typeface="+mn-lt"/>
                <a:cs typeface="+mn-lt"/>
                <a:sym typeface="Brandon Grotesque Bold"/>
              </a:rPr>
              <a:t>Example Video</a:t>
            </a:r>
            <a:endParaRPr lang="en-US">
              <a:ea typeface="+mn-lt"/>
              <a:cs typeface="+mn-lt"/>
            </a:endParaRPr>
          </a:p>
        </p:txBody>
      </p:sp>
      <p:sp>
        <p:nvSpPr>
          <p:cNvPr id="9" name="Freeform 9">
            <a:extLst>
              <a:ext uri="{FF2B5EF4-FFF2-40B4-BE49-F238E27FC236}">
                <a16:creationId xmlns:a16="http://schemas.microsoft.com/office/drawing/2014/main" id="{D9696D28-8E53-5882-B0AF-77059334FF2A}"/>
              </a:ext>
            </a:extLst>
          </p:cNvPr>
          <p:cNvSpPr/>
          <p:nvPr/>
        </p:nvSpPr>
        <p:spPr>
          <a:xfrm>
            <a:off x="7479583" y="4086364"/>
            <a:ext cx="4876800" cy="1651855"/>
          </a:xfrm>
          <a:custGeom>
            <a:avLst/>
            <a:gdLst/>
            <a:ahLst/>
            <a:cxnLst/>
            <a:rect l="l" t="t" r="r" b="b"/>
            <a:pathLst>
              <a:path w="7315200" h="2477783">
                <a:moveTo>
                  <a:pt x="0" y="0"/>
                </a:moveTo>
                <a:lnTo>
                  <a:pt x="7315200" y="0"/>
                </a:lnTo>
                <a:lnTo>
                  <a:pt x="7315200" y="2477784"/>
                </a:lnTo>
                <a:lnTo>
                  <a:pt x="0" y="247778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4" name="AutoShape 14">
            <a:extLst>
              <a:ext uri="{FF2B5EF4-FFF2-40B4-BE49-F238E27FC236}">
                <a16:creationId xmlns:a16="http://schemas.microsoft.com/office/drawing/2014/main" id="{D9171937-8B4A-958A-665A-E2B868AB1F1C}"/>
              </a:ext>
            </a:extLst>
          </p:cNvPr>
          <p:cNvSpPr/>
          <p:nvPr/>
        </p:nvSpPr>
        <p:spPr>
          <a:xfrm>
            <a:off x="-173733" y="6040845"/>
            <a:ext cx="4736843" cy="12700"/>
          </a:xfrm>
          <a:prstGeom prst="line">
            <a:avLst/>
          </a:prstGeom>
          <a:ln w="114300" cap="flat">
            <a:solidFill>
              <a:srgbClr val="5C005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5" name="AutoShape 15">
            <a:extLst>
              <a:ext uri="{FF2B5EF4-FFF2-40B4-BE49-F238E27FC236}">
                <a16:creationId xmlns:a16="http://schemas.microsoft.com/office/drawing/2014/main" id="{4A0018C9-6060-745A-2357-9E1E1B50D4CD}"/>
              </a:ext>
            </a:extLst>
          </p:cNvPr>
          <p:cNvSpPr/>
          <p:nvPr/>
        </p:nvSpPr>
        <p:spPr>
          <a:xfrm>
            <a:off x="7620113" y="6040845"/>
            <a:ext cx="4736843" cy="12700"/>
          </a:xfrm>
          <a:prstGeom prst="line">
            <a:avLst/>
          </a:prstGeom>
          <a:ln w="114300" cap="flat">
            <a:solidFill>
              <a:srgbClr val="5C005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6" name="Freeform 16">
            <a:extLst>
              <a:ext uri="{FF2B5EF4-FFF2-40B4-BE49-F238E27FC236}">
                <a16:creationId xmlns:a16="http://schemas.microsoft.com/office/drawing/2014/main" id="{90D61AA6-9746-ED0F-9145-DDBEF78F6878}"/>
              </a:ext>
            </a:extLst>
          </p:cNvPr>
          <p:cNvSpPr/>
          <p:nvPr/>
        </p:nvSpPr>
        <p:spPr>
          <a:xfrm>
            <a:off x="-1076864" y="54737"/>
            <a:ext cx="4876800" cy="1651855"/>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7" name="TextBox 17">
            <a:extLst>
              <a:ext uri="{FF2B5EF4-FFF2-40B4-BE49-F238E27FC236}">
                <a16:creationId xmlns:a16="http://schemas.microsoft.com/office/drawing/2014/main" id="{858B9235-540A-E51F-4474-F13895546FF9}"/>
              </a:ext>
            </a:extLst>
          </p:cNvPr>
          <p:cNvSpPr txBox="1"/>
          <p:nvPr/>
        </p:nvSpPr>
        <p:spPr>
          <a:xfrm>
            <a:off x="3801964" y="5895812"/>
            <a:ext cx="4588072" cy="865717"/>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333"/>
              </a:lnSpc>
            </a:pPr>
            <a:r>
              <a:rPr lang="en-US" sz="1667" b="1">
                <a:solidFill>
                  <a:srgbClr val="000000"/>
                </a:solidFill>
                <a:latin typeface="Brandon Grotesque Bold"/>
                <a:ea typeface="Brandon Grotesque Bold"/>
                <a:cs typeface="Brandon Grotesque Bold"/>
                <a:sym typeface="Brandon Grotesque Bold"/>
              </a:rPr>
              <a:t>ALBUQUERQUE AFFORDABLE</a:t>
            </a:r>
          </a:p>
          <a:p>
            <a:pPr algn="ctr">
              <a:lnSpc>
                <a:spcPts val="2333"/>
              </a:lnSpc>
            </a:pPr>
            <a:r>
              <a:rPr lang="en-US" sz="1667" b="1">
                <a:solidFill>
                  <a:srgbClr val="000000"/>
                </a:solidFill>
                <a:latin typeface="Brandon Grotesque Bold"/>
                <a:ea typeface="Brandon Grotesque Bold"/>
                <a:cs typeface="Brandon Grotesque Bold"/>
                <a:sym typeface="Brandon Grotesque Bold"/>
              </a:rPr>
              <a:t>HOUSING COALITION</a:t>
            </a:r>
          </a:p>
          <a:p>
            <a:pPr algn="ctr">
              <a:lnSpc>
                <a:spcPts val="2333"/>
              </a:lnSpc>
            </a:pPr>
            <a:endParaRPr lang="en-US" sz="1667" b="1">
              <a:solidFill>
                <a:srgbClr val="000000"/>
              </a:solidFill>
              <a:latin typeface="Brandon Grotesque Bold"/>
              <a:ea typeface="Brandon Grotesque Bold"/>
              <a:cs typeface="Brandon Grotesque Bold"/>
              <a:sym typeface="Brandon Grotesque Bold"/>
            </a:endParaRPr>
          </a:p>
        </p:txBody>
      </p:sp>
      <p:sp>
        <p:nvSpPr>
          <p:cNvPr id="2" name="TextBox 1">
            <a:extLst>
              <a:ext uri="{FF2B5EF4-FFF2-40B4-BE49-F238E27FC236}">
                <a16:creationId xmlns:a16="http://schemas.microsoft.com/office/drawing/2014/main" id="{5B24BEC3-114E-2A67-6EED-1F2ADB4DB38A}"/>
              </a:ext>
            </a:extLst>
          </p:cNvPr>
          <p:cNvSpPr txBox="1"/>
          <p:nvPr/>
        </p:nvSpPr>
        <p:spPr>
          <a:xfrm>
            <a:off x="3256844" y="2339622"/>
            <a:ext cx="638386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u="sng">
                <a:solidFill>
                  <a:srgbClr val="00B0F0"/>
                </a:solidFill>
                <a:cs typeface="Arial"/>
                <a:hlinkClick r:id="rId4"/>
              </a:rPr>
              <a:t>Welcoming Sequaria Home</a:t>
            </a:r>
            <a:endParaRPr lang="en-US" sz="3600"/>
          </a:p>
        </p:txBody>
      </p:sp>
    </p:spTree>
    <p:extLst>
      <p:ext uri="{BB962C8B-B14F-4D97-AF65-F5344CB8AC3E}">
        <p14:creationId xmlns:p14="http://schemas.microsoft.com/office/powerpoint/2010/main" val="374761241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Parcel</Template>
  <TotalTime>0</TotalTime>
  <Words>563</Words>
  <Application>Microsoft Macintosh PowerPoint</Application>
  <PresentationFormat>Widescreen</PresentationFormat>
  <Paragraphs>79</Paragraphs>
  <Slides>10</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Aptos</vt:lpstr>
      <vt:lpstr>Arial</vt:lpstr>
      <vt:lpstr>Brandon Grotesque</vt:lpstr>
      <vt:lpstr>Brandon Grotesque Bold</vt:lpstr>
      <vt:lpstr>Calibri</vt:lpstr>
      <vt:lpstr>Gill Sans MT</vt:lpstr>
      <vt:lpstr>Open Sans Bold</vt:lpstr>
      <vt:lpstr>Parcel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Renia Ehrenfeucht</dc:creator>
  <cp:lastModifiedBy>Renia Ehrenfeucht</cp:lastModifiedBy>
  <cp:revision>2</cp:revision>
  <dcterms:created xsi:type="dcterms:W3CDTF">2025-02-19T01:48:52Z</dcterms:created>
  <dcterms:modified xsi:type="dcterms:W3CDTF">2025-03-05T23:34:39Z</dcterms:modified>
</cp:coreProperties>
</file>