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Playfair Display" pitchFamily="2" charset="77"/>
      <p:regular r:id="rId12"/>
      <p:bold r:id="rId13"/>
      <p:italic r:id="rId14"/>
      <p:boldItalic r:id="rId15"/>
    </p:embeddedFont>
    <p:embeddedFont>
      <p:font typeface="Playfair Display Bold" pitchFamily="2" charset="77"/>
      <p:regular r:id="rId16"/>
      <p:bold r:id="rId17"/>
    </p:embeddedFont>
    <p:embeddedFont>
      <p:font typeface="Public Sans" pitchFamily="2" charset="77"/>
      <p:regular r:id="rId18"/>
    </p:embeddedFont>
    <p:embeddedFont>
      <p:font typeface="Public Sans Bold" pitchFamily="2" charset="77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 autoAdjust="0"/>
    <p:restoredTop sz="94581" autoAdjust="0"/>
  </p:normalViewPr>
  <p:slideViewPr>
    <p:cSldViewPr>
      <p:cViewPr varScale="1">
        <p:scale>
          <a:sx n="98" d="100"/>
          <a:sy n="98" d="100"/>
        </p:scale>
        <p:origin x="22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 2022, NMCEH ‘s Founding Executive Director, Hank Hughes retired and a new Executive Director was hired.</a:t>
            </a:r>
          </a:p>
          <a:p>
            <a:r>
              <a:rPr lang="en-US"/>
              <a:t>In 2023, we brought on the Built for Zero Initiative in both Albuquerque and Santa Fe to bring a systematic approach to ending homelessness.</a:t>
            </a:r>
          </a:p>
          <a:p>
            <a:r>
              <a:rPr lang="en-US"/>
              <a:t>   AND MOVING FORWARD NMCEH will </a:t>
            </a:r>
          </a:p>
          <a:p>
            <a:r>
              <a:rPr lang="en-US"/>
              <a:t>Continue to be an active part of advocacy and policy </a:t>
            </a:r>
          </a:p>
          <a:p>
            <a:r>
              <a:rPr lang="en-US"/>
              <a:t>Build upon the successes we have had and improve where needed to better serve providers, the community and those experiencing homelessness through capacity building Internally and externally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16419" y="5677953"/>
            <a:ext cx="16230594" cy="38509"/>
          </a:xfrm>
          <a:prstGeom prst="line">
            <a:avLst/>
          </a:prstGeom>
          <a:ln w="9525" cap="flat">
            <a:solidFill>
              <a:srgbClr val="BE5A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63072" y="6228801"/>
            <a:ext cx="5683940" cy="3029499"/>
          </a:xfrm>
          <a:custGeom>
            <a:avLst/>
            <a:gdLst/>
            <a:ahLst/>
            <a:cxnLst/>
            <a:rect l="l" t="t" r="r" b="b"/>
            <a:pathLst>
              <a:path w="5683940" h="3029499">
                <a:moveTo>
                  <a:pt x="0" y="0"/>
                </a:moveTo>
                <a:lnTo>
                  <a:pt x="5683940" y="0"/>
                </a:lnTo>
                <a:lnTo>
                  <a:pt x="5683940" y="3029499"/>
                </a:lnTo>
                <a:lnTo>
                  <a:pt x="0" y="30294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246551"/>
            <a:ext cx="16408332" cy="463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84"/>
              </a:lnSpc>
            </a:pPr>
            <a:r>
              <a:rPr lang="en-US" sz="13059" spc="65">
                <a:solidFill>
                  <a:srgbClr val="BE5A3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New Mexico Coalition to End Homelessness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6407" y="8136254"/>
            <a:ext cx="7862435" cy="1207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3299">
                <a:solidFill>
                  <a:srgbClr val="BE5A3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Monet Silva, Executive Director</a:t>
            </a:r>
          </a:p>
          <a:p>
            <a:pPr algn="l">
              <a:lnSpc>
                <a:spcPts val="4949"/>
              </a:lnSpc>
            </a:pPr>
            <a:r>
              <a:rPr lang="en-US" sz="3299">
                <a:solidFill>
                  <a:srgbClr val="BE5A3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September 9,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3E0E0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433450" y="2815161"/>
            <a:ext cx="8134902" cy="5251315"/>
          </a:xfrm>
          <a:custGeom>
            <a:avLst/>
            <a:gdLst/>
            <a:ahLst/>
            <a:cxnLst/>
            <a:rect l="l" t="t" r="r" b="b"/>
            <a:pathLst>
              <a:path w="8134902" h="5251315">
                <a:moveTo>
                  <a:pt x="0" y="0"/>
                </a:moveTo>
                <a:lnTo>
                  <a:pt x="8134901" y="0"/>
                </a:lnTo>
                <a:lnTo>
                  <a:pt x="8134901" y="5251315"/>
                </a:lnTo>
                <a:lnTo>
                  <a:pt x="0" y="5251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24" b="-15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3E0E0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AGENDA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695" y="2134225"/>
            <a:ext cx="7877184" cy="5396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6171"/>
              </a:lnSpc>
              <a:buFont typeface="Arial"/>
              <a:buChar char="•"/>
            </a:pPr>
            <a:r>
              <a:rPr lang="en-US" sz="3300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Mission &amp; Vision</a:t>
            </a:r>
          </a:p>
          <a:p>
            <a:pPr marL="712470" lvl="1" indent="-356235" algn="l">
              <a:lnSpc>
                <a:spcPts val="6171"/>
              </a:lnSpc>
              <a:buFont typeface="Arial"/>
              <a:buChar char="•"/>
            </a:pPr>
            <a:r>
              <a:rPr lang="en-US" sz="3300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Our Story</a:t>
            </a:r>
          </a:p>
          <a:p>
            <a:pPr marL="712470" lvl="1" indent="-356235" algn="l">
              <a:lnSpc>
                <a:spcPts val="6171"/>
              </a:lnSpc>
              <a:buFont typeface="Arial"/>
              <a:buChar char="•"/>
            </a:pPr>
            <a:r>
              <a:rPr lang="en-US" sz="3300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Programs &amp; Initiatives</a:t>
            </a:r>
          </a:p>
          <a:p>
            <a:pPr marL="712470" lvl="1" indent="-356235" algn="l">
              <a:lnSpc>
                <a:spcPts val="6171"/>
              </a:lnSpc>
              <a:buFont typeface="Arial"/>
              <a:buChar char="•"/>
            </a:pPr>
            <a:r>
              <a:rPr lang="en-US" sz="3300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What’s Next</a:t>
            </a:r>
          </a:p>
          <a:p>
            <a:pPr marL="712470" lvl="1" indent="-356235" algn="l">
              <a:lnSpc>
                <a:spcPts val="6171"/>
              </a:lnSpc>
              <a:buFont typeface="Arial"/>
              <a:buChar char="•"/>
            </a:pPr>
            <a:r>
              <a:rPr lang="en-US" sz="3300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Upcoming Events</a:t>
            </a:r>
          </a:p>
          <a:p>
            <a:pPr marL="712470" lvl="1" indent="-356235" algn="l">
              <a:lnSpc>
                <a:spcPts val="6171"/>
              </a:lnSpc>
              <a:buFont typeface="Arial"/>
              <a:buChar char="•"/>
            </a:pPr>
            <a:r>
              <a:rPr lang="en-US" sz="3300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Questions</a:t>
            </a:r>
          </a:p>
          <a:p>
            <a:pPr algn="l">
              <a:lnSpc>
                <a:spcPts val="6171"/>
              </a:lnSpc>
            </a:pPr>
            <a:endParaRPr lang="en-US" sz="3300">
              <a:solidFill>
                <a:srgbClr val="3E0E0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6" y="1978397"/>
            <a:ext cx="16230594" cy="671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5"/>
              </a:lnSpc>
            </a:pPr>
            <a:r>
              <a:rPr lang="en-US" sz="5850" spc="29">
                <a:solidFill>
                  <a:srgbClr val="3E0E0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“To assist communities to create solutions to homelessness; from prevention through permanent housing by using action, advocacy, and awareness.”</a:t>
            </a:r>
          </a:p>
          <a:p>
            <a:pPr algn="l">
              <a:lnSpc>
                <a:spcPts val="7605"/>
              </a:lnSpc>
            </a:pPr>
            <a:endParaRPr lang="en-US" sz="5850" spc="29">
              <a:solidFill>
                <a:srgbClr val="3E0E0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algn="l">
              <a:lnSpc>
                <a:spcPts val="7605"/>
              </a:lnSpc>
            </a:pPr>
            <a:endParaRPr lang="en-US" sz="5850" spc="29">
              <a:solidFill>
                <a:srgbClr val="3E0E0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algn="l">
              <a:lnSpc>
                <a:spcPts val="7605"/>
              </a:lnSpc>
            </a:pPr>
            <a:endParaRPr lang="en-US" sz="5850" spc="29">
              <a:solidFill>
                <a:srgbClr val="3E0E08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3" name="AutoShape 3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3E0E0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MISSION &amp; VISION</a:t>
            </a:r>
          </a:p>
        </p:txBody>
      </p:sp>
      <p:sp>
        <p:nvSpPr>
          <p:cNvPr id="5" name="Freeform 5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06871" y="7488482"/>
            <a:ext cx="16230594" cy="994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90"/>
              </a:lnSpc>
              <a:spcBef>
                <a:spcPct val="0"/>
              </a:spcBef>
            </a:pPr>
            <a:r>
              <a:rPr lang="en-US" sz="585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“A New Mexico where everyone has a home.”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695" y="1590228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051609" y="2909430"/>
            <a:ext cx="8180139" cy="5828349"/>
          </a:xfrm>
          <a:custGeom>
            <a:avLst/>
            <a:gdLst/>
            <a:ahLst/>
            <a:cxnLst/>
            <a:rect l="l" t="t" r="r" b="b"/>
            <a:pathLst>
              <a:path w="8180139" h="5828349">
                <a:moveTo>
                  <a:pt x="0" y="0"/>
                </a:moveTo>
                <a:lnTo>
                  <a:pt x="8180139" y="0"/>
                </a:lnTo>
                <a:lnTo>
                  <a:pt x="8180139" y="5828349"/>
                </a:lnTo>
                <a:lnTo>
                  <a:pt x="0" y="5828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61441" y="2909430"/>
            <a:ext cx="8180139" cy="5828349"/>
          </a:xfrm>
          <a:custGeom>
            <a:avLst/>
            <a:gdLst/>
            <a:ahLst/>
            <a:cxnLst/>
            <a:rect l="l" t="t" r="r" b="b"/>
            <a:pathLst>
              <a:path w="8180139" h="5828349">
                <a:moveTo>
                  <a:pt x="0" y="0"/>
                </a:moveTo>
                <a:lnTo>
                  <a:pt x="8180139" y="0"/>
                </a:lnTo>
                <a:lnTo>
                  <a:pt x="8180139" y="5828349"/>
                </a:lnTo>
                <a:lnTo>
                  <a:pt x="0" y="5828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261441" y="8785225"/>
            <a:ext cx="2457004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2000, Founding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of organization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22124" y="1952449"/>
            <a:ext cx="2948732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2006, Lead agency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for HMIS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88297" y="8785225"/>
            <a:ext cx="2989957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2014, Implemented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CES system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22702" y="1936803"/>
            <a:ext cx="2384673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2016, ABQ CES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&amp; BoS CES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42966" y="8756829"/>
            <a:ext cx="4171652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2017, Launched Supportive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Housing Toolkit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49483" y="1942925"/>
            <a:ext cx="2988320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2019, Begins Fiscal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Agency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886093" y="8756829"/>
            <a:ext cx="2714327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2022, Leadership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transition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865326" y="1952449"/>
            <a:ext cx="2276177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2023, Built for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Zero initiative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OUR STORY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871" y="2063558"/>
            <a:ext cx="12150846" cy="4117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2416" lvl="1" indent="-351208" algn="l">
              <a:lnSpc>
                <a:spcPts val="5530"/>
              </a:lnSpc>
              <a:buFont typeface="Arial"/>
              <a:buChar char="•"/>
            </a:pPr>
            <a:r>
              <a:rPr lang="en-US" sz="3253" spc="16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Continuum of Care (CoC) - Albuquerque &amp; Balance of State</a:t>
            </a:r>
          </a:p>
          <a:p>
            <a:pPr marL="702416" lvl="1" indent="-351208" algn="l">
              <a:lnSpc>
                <a:spcPts val="5530"/>
              </a:lnSpc>
              <a:buFont typeface="Arial"/>
              <a:buChar char="•"/>
            </a:pPr>
            <a:r>
              <a:rPr lang="en-US" sz="3253" spc="16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Homeless Management Information System (HMIS)</a:t>
            </a:r>
          </a:p>
          <a:p>
            <a:pPr marL="702416" lvl="1" indent="-351208" algn="l">
              <a:lnSpc>
                <a:spcPts val="5530"/>
              </a:lnSpc>
              <a:buFont typeface="Arial"/>
              <a:buChar char="•"/>
            </a:pPr>
            <a:r>
              <a:rPr lang="en-US" sz="3253" spc="16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Coordinated Entry (CES)</a:t>
            </a:r>
          </a:p>
          <a:p>
            <a:pPr marL="702416" lvl="1" indent="-351208" algn="l">
              <a:lnSpc>
                <a:spcPts val="5530"/>
              </a:lnSpc>
              <a:buFont typeface="Arial"/>
              <a:buChar char="•"/>
            </a:pPr>
            <a:r>
              <a:rPr lang="en-US" sz="3253" spc="16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System Improvement</a:t>
            </a:r>
          </a:p>
          <a:p>
            <a:pPr marL="702416" lvl="1" indent="-351208" algn="l">
              <a:lnSpc>
                <a:spcPts val="5530"/>
              </a:lnSpc>
              <a:buFont typeface="Arial"/>
              <a:buChar char="•"/>
            </a:pPr>
            <a:r>
              <a:rPr lang="en-US" sz="3253" spc="16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Landlord Liaison Program</a:t>
            </a:r>
          </a:p>
          <a:p>
            <a:pPr marL="702416" lvl="1" indent="-351208" algn="l">
              <a:lnSpc>
                <a:spcPts val="5530"/>
              </a:lnSpc>
              <a:buFont typeface="Arial"/>
              <a:buChar char="•"/>
            </a:pPr>
            <a:r>
              <a:rPr lang="en-US" sz="3253" spc="16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Policy, Advocacy &amp; Research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06871" y="942975"/>
            <a:ext cx="16230600" cy="648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NEW MEXICO COALITION TO END HOMELESSNESS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695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NEXT STEPS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-7086597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259003" y="2728626"/>
            <a:ext cx="7773804" cy="5063759"/>
            <a:chOff x="0" y="0"/>
            <a:chExt cx="2364475" cy="15401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64475" cy="1540190"/>
            </a:xfrm>
            <a:custGeom>
              <a:avLst/>
              <a:gdLst/>
              <a:ahLst/>
              <a:cxnLst/>
              <a:rect l="l" t="t" r="r" b="b"/>
              <a:pathLst>
                <a:path w="2364475" h="1540190">
                  <a:moveTo>
                    <a:pt x="0" y="0"/>
                  </a:moveTo>
                  <a:lnTo>
                    <a:pt x="2364475" y="0"/>
                  </a:lnTo>
                  <a:lnTo>
                    <a:pt x="2364475" y="1540190"/>
                  </a:lnTo>
                  <a:lnTo>
                    <a:pt x="0" y="1540190"/>
                  </a:lnTo>
                  <a:close/>
                </a:path>
              </a:pathLst>
            </a:custGeom>
            <a:ln w="9525" cap="sq">
              <a:solidFill>
                <a:srgbClr val="2B2C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364475" cy="1568764"/>
            </a:xfrm>
            <a:prstGeom prst="rect">
              <a:avLst/>
            </a:prstGeom>
          </p:spPr>
          <p:txBody>
            <a:bodyPr lIns="68580" tIns="68580" rIns="68580" bIns="68580" rtlCol="0" anchor="ctr"/>
            <a:lstStyle/>
            <a:p>
              <a:pPr algn="ctr">
                <a:lnSpc>
                  <a:spcPts val="188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69701" y="3101964"/>
            <a:ext cx="6552408" cy="4317083"/>
            <a:chOff x="0" y="0"/>
            <a:chExt cx="8736544" cy="575611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rcRect l="3328" r="3328"/>
            <a:stretch>
              <a:fillRect/>
            </a:stretch>
          </p:blipFill>
          <p:spPr>
            <a:xfrm>
              <a:off x="0" y="0"/>
              <a:ext cx="8736544" cy="5756111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41948" y="2118950"/>
            <a:ext cx="7877184" cy="4932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9"/>
              </a:lnSpc>
            </a:pPr>
            <a:endParaRPr/>
          </a:p>
          <a:p>
            <a:pPr marL="712467" lvl="1" indent="-356233" algn="l">
              <a:lnSpc>
                <a:spcPts val="4949"/>
              </a:lnSpc>
              <a:buFont typeface="Arial"/>
              <a:buChar char="•"/>
            </a:pPr>
            <a:r>
              <a:rPr lang="en-US" sz="3299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Building more strategic partnerships to further advocacy and policy work</a:t>
            </a:r>
          </a:p>
          <a:p>
            <a:pPr marL="712467" lvl="1" indent="-356233" algn="l">
              <a:lnSpc>
                <a:spcPts val="4949"/>
              </a:lnSpc>
              <a:buFont typeface="Arial"/>
              <a:buChar char="•"/>
            </a:pPr>
            <a:r>
              <a:rPr lang="en-US" sz="3299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Strengthening the Coalition both Internally and externally</a:t>
            </a:r>
          </a:p>
          <a:p>
            <a:pPr marL="712467" lvl="1" indent="-356233" algn="l">
              <a:lnSpc>
                <a:spcPts val="4949"/>
              </a:lnSpc>
              <a:buFont typeface="Arial"/>
              <a:buChar char="•"/>
            </a:pPr>
            <a:r>
              <a:rPr lang="en-US" sz="3299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Continuing statewide growth</a:t>
            </a:r>
          </a:p>
          <a:p>
            <a:pPr algn="l">
              <a:lnSpc>
                <a:spcPts val="4949"/>
              </a:lnSpc>
            </a:pPr>
            <a:endParaRPr lang="en-US" sz="3299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algn="l">
              <a:lnSpc>
                <a:spcPts val="4949"/>
              </a:lnSpc>
            </a:pPr>
            <a:endParaRPr lang="en-US" sz="3299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39845" y="1942288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39834" y="1475144"/>
            <a:ext cx="16408332" cy="462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3761" b="1" spc="18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UPCOMING EVENTS</a:t>
            </a:r>
          </a:p>
        </p:txBody>
      </p:sp>
      <p:sp>
        <p:nvSpPr>
          <p:cNvPr id="4" name="Freeform 4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939834" y="2357755"/>
            <a:ext cx="7768279" cy="27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NMCEH Housing for All Conference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October 22023, 2026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Lobby Day - TBD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Town Halls - TBD</a:t>
            </a: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HUB Meetings - TBD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-7086597" y="1760761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946111" y="2072535"/>
            <a:ext cx="11292173" cy="7523410"/>
          </a:xfrm>
          <a:custGeom>
            <a:avLst/>
            <a:gdLst/>
            <a:ahLst/>
            <a:cxnLst/>
            <a:rect l="l" t="t" r="r" b="b"/>
            <a:pathLst>
              <a:path w="11292173" h="7523410">
                <a:moveTo>
                  <a:pt x="0" y="0"/>
                </a:moveTo>
                <a:lnTo>
                  <a:pt x="11292173" y="0"/>
                </a:lnTo>
                <a:lnTo>
                  <a:pt x="11292173" y="7523410"/>
                </a:lnTo>
                <a:lnTo>
                  <a:pt x="0" y="75234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06871" y="942975"/>
            <a:ext cx="16230600" cy="65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  <a:spcBef>
                <a:spcPct val="0"/>
              </a:spcBef>
            </a:pPr>
            <a:r>
              <a:rPr lang="en-US" sz="3714" b="1" spc="843">
                <a:solidFill>
                  <a:srgbClr val="2B2C3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QUESTIONS?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0974" y="2332416"/>
            <a:ext cx="16408332" cy="208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50"/>
              </a:lnSpc>
            </a:pPr>
            <a:r>
              <a:rPr lang="en-US" sz="16758" spc="83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Thank you!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6407" y="7543695"/>
            <a:ext cx="8276859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330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Monet Silva, Executive Director</a:t>
            </a:r>
          </a:p>
          <a:p>
            <a:pPr algn="l">
              <a:lnSpc>
                <a:spcPts val="4950"/>
              </a:lnSpc>
            </a:pPr>
            <a:r>
              <a:rPr lang="en-US" sz="330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NMCEH</a:t>
            </a:r>
          </a:p>
          <a:p>
            <a:pPr algn="l">
              <a:lnSpc>
                <a:spcPts val="4950"/>
              </a:lnSpc>
            </a:pPr>
            <a:r>
              <a:rPr lang="en-US" sz="3300">
                <a:solidFill>
                  <a:srgbClr val="2B2C30"/>
                </a:solidFill>
                <a:latin typeface="Public Sans"/>
                <a:ea typeface="Public Sans"/>
                <a:cs typeface="Public Sans"/>
                <a:sym typeface="Public Sans"/>
              </a:rPr>
              <a:t>September 9, 2026</a:t>
            </a:r>
          </a:p>
        </p:txBody>
      </p:sp>
      <p:sp>
        <p:nvSpPr>
          <p:cNvPr id="5" name="Freeform 5"/>
          <p:cNvSpPr/>
          <p:nvPr/>
        </p:nvSpPr>
        <p:spPr>
          <a:xfrm>
            <a:off x="15777614" y="8926937"/>
            <a:ext cx="2510386" cy="1338017"/>
          </a:xfrm>
          <a:custGeom>
            <a:avLst/>
            <a:gdLst/>
            <a:ahLst/>
            <a:cxnLst/>
            <a:rect l="l" t="t" r="r" b="b"/>
            <a:pathLst>
              <a:path w="2510386" h="1338017">
                <a:moveTo>
                  <a:pt x="0" y="0"/>
                </a:moveTo>
                <a:lnTo>
                  <a:pt x="2510386" y="0"/>
                </a:lnTo>
                <a:lnTo>
                  <a:pt x="2510386" y="1338017"/>
                </a:lnTo>
                <a:lnTo>
                  <a:pt x="0" y="1338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Macintosh PowerPoint</Application>
  <PresentationFormat>Custom</PresentationFormat>
  <Paragraphs>61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Playfair Display</vt:lpstr>
      <vt:lpstr>Arial</vt:lpstr>
      <vt:lpstr>Calibri</vt:lpstr>
      <vt:lpstr>Public Sans</vt:lpstr>
      <vt:lpstr>Public Sans Bold</vt:lpstr>
      <vt:lpstr>Playfair Display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NMCEH Template</dc:title>
  <cp:lastModifiedBy>Monet Silva</cp:lastModifiedBy>
  <cp:revision>1</cp:revision>
  <dcterms:created xsi:type="dcterms:W3CDTF">2006-08-16T00:00:00Z</dcterms:created>
  <dcterms:modified xsi:type="dcterms:W3CDTF">2026-09-08T21:18:09Z</dcterms:modified>
  <dc:identifier>DAGxS2vbIa0</dc:identifier>
</cp:coreProperties>
</file>