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207_AEBAF33.xml" ContentType="application/vnd.ms-powerpoint.comments+xml"/>
  <Override PartName="/ppt/notesSlides/notesSlide8.xml" ContentType="application/vnd.openxmlformats-officedocument.presentationml.notesSlide+xml"/>
  <Override PartName="/ppt/comments/modernComment_20B_4B289647.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430" r:id="rId2"/>
    <p:sldId id="518" r:id="rId3"/>
    <p:sldId id="368" r:id="rId4"/>
    <p:sldId id="511" r:id="rId5"/>
    <p:sldId id="512" r:id="rId6"/>
    <p:sldId id="502" r:id="rId7"/>
    <p:sldId id="528" r:id="rId8"/>
    <p:sldId id="530" r:id="rId9"/>
    <p:sldId id="609" r:id="rId10"/>
    <p:sldId id="519" r:id="rId11"/>
    <p:sldId id="525" r:id="rId12"/>
    <p:sldId id="523" r:id="rId13"/>
    <p:sldId id="529" r:id="rId14"/>
    <p:sldId id="41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F382B8AD-01E6-45BE-5E4F-1C179397F41A}" name="Ramina Davidson" initials="RD" userId="S::rdavidson@nlihc.org::2e4683cd-f1c0-4fc0-b00a-a21cbd85c7d3" providerId="AD"/>
  <p188:author id="{9E957CB5-5ECE-E52F-271E-73ACBD690BB1}" name="Brooke Schipporeit" initials="BS" userId="S::bschipporeit@nlihc.org::e1213b2a-a874-4dee-af2c-a92411b503c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E6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359640-0186-D778-A0ED-B8037980268E}" v="122" dt="2026-11-02T22:25:09.384"/>
    <p1510:client id="{9D543894-F191-4D8F-A398-40AABE6B3564}" v="11" dt="2026-11-02T20:54:00.265"/>
    <p1510:client id="{AAAFF5DE-60C9-47E0-8031-349C5CE741D5}" v="8" dt="2026-11-02T22:26:12.1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comments/modernComment_20B_4B289647.xml><?xml version="1.0" encoding="utf-8"?>
<p188:cmLst xmlns:a="http://schemas.openxmlformats.org/drawingml/2006/main" xmlns:r="http://schemas.openxmlformats.org/officeDocument/2006/relationships" xmlns:p188="http://schemas.microsoft.com/office/powerpoint/2018/8/main">
  <p188:cm id="{F6445416-9B8C-4F8B-9298-CD3EE274C390}" authorId="{9E957CB5-5ECE-E52F-271E-73ACBD690BB1}" status="resolved" created="2026-11-02T20:51:49.988" complete="100000">
    <ac:txMkLst xmlns:ac="http://schemas.microsoft.com/office/drawing/2013/main/command">
      <pc:docMk xmlns:pc="http://schemas.microsoft.com/office/powerpoint/2013/main/command"/>
      <pc:sldMk xmlns:pc="http://schemas.microsoft.com/office/powerpoint/2013/main/command" cId="1260951111" sldId="523"/>
      <ac:spMk id="3" creationId="{14D45CE2-A99E-DD44-B620-EC2299F96836}"/>
      <ac:txMk cp="0" len="1">
        <ac:context len="33" hash="3648526712"/>
      </ac:txMk>
    </ac:txMkLst>
    <p188:pos x="6855489" y="301512"/>
    <p188:txBody>
      <a:bodyPr/>
      <a:lstStyle/>
      <a:p>
        <a:r>
          <a:rPr lang="en-US"/>
          <a:t>Maybe change to something like “advance solutions”? Not all of the developments you talked about were negative or things we have to fight (combat), some of them we want to advance forward</a:t>
        </a:r>
      </a:p>
    </p188:txBody>
  </p188:cm>
</p188:cmLst>
</file>

<file path=ppt/comments/modernComment_207_AEBAF33.xml><?xml version="1.0" encoding="utf-8"?>
<p188:cmLst xmlns:a="http://schemas.openxmlformats.org/drawingml/2006/main" xmlns:r="http://schemas.openxmlformats.org/officeDocument/2006/relationships" xmlns:p188="http://schemas.microsoft.com/office/powerpoint/2018/8/main">
  <p188:cm id="{70B2392A-348A-439F-A07D-4B262D6959D3}" authorId="{9E957CB5-5ECE-E52F-271E-73ACBD690BB1}" status="resolved" created="2026-11-02T20:49:21.039" complete="100000">
    <ac:deMkLst xmlns:ac="http://schemas.microsoft.com/office/drawing/2013/main/command">
      <pc:docMk xmlns:pc="http://schemas.microsoft.com/office/powerpoint/2013/main/command"/>
      <pc:sldMk xmlns:pc="http://schemas.microsoft.com/office/powerpoint/2013/main/command" cId="183217971" sldId="519"/>
      <ac:picMk id="2" creationId="{FCE9C93C-0CE4-FD1A-B828-6CF01FC00A93}"/>
    </ac:deMkLst>
    <p188:txBody>
      <a:bodyPr/>
      <a:lstStyle/>
      <a:p>
        <a:r>
          <a:rPr lang="en-US"/>
          <a:t>This is a dated chart, please pull graphs from the updated state housing profile: https://nlihc.org/housing-needs-by-state/new-mexico</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359295-3B89-4CB3-A25C-410B713B0DDF}" type="datetimeFigureOut">
              <a:t>11/2/2026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F0DF15-8B2D-41D7-9304-F60B6F7C2B73}" type="slidenum">
              <a:t>‹#›</a:t>
            </a:fld>
            <a:endParaRPr lang="en-US"/>
          </a:p>
        </p:txBody>
      </p:sp>
    </p:spTree>
    <p:extLst>
      <p:ext uri="{BB962C8B-B14F-4D97-AF65-F5344CB8AC3E}">
        <p14:creationId xmlns:p14="http://schemas.microsoft.com/office/powerpoint/2010/main" val="3138006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D4208772-0E8F-413C-B075-FDEB522CBBA7}" type="slidenum">
              <a:rPr lang="en-US"/>
              <a:t>1</a:t>
            </a:fld>
            <a:endParaRPr lang="en-US"/>
          </a:p>
        </p:txBody>
      </p:sp>
    </p:spTree>
    <p:extLst>
      <p:ext uri="{BB962C8B-B14F-4D97-AF65-F5344CB8AC3E}">
        <p14:creationId xmlns:p14="http://schemas.microsoft.com/office/powerpoint/2010/main" val="3116111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E4C03BA-468C-4844-8146-B0E31CA5314B}" type="slidenum">
              <a:rPr lang="en-US" smtClean="0"/>
              <a:t>3</a:t>
            </a:fld>
            <a:endParaRPr lang="en-US"/>
          </a:p>
        </p:txBody>
      </p:sp>
    </p:spTree>
    <p:extLst>
      <p:ext uri="{BB962C8B-B14F-4D97-AF65-F5344CB8AC3E}">
        <p14:creationId xmlns:p14="http://schemas.microsoft.com/office/powerpoint/2010/main" val="681440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Broad-tent coalition of members across the country</a:t>
            </a:r>
          </a:p>
          <a:p>
            <a:r>
              <a:rPr lang="en-US">
                <a:ea typeface="Calibri"/>
                <a:cs typeface="Calibri"/>
              </a:rPr>
              <a:t>We have about 4 organizational members and about 5 total individual members – let's build! </a:t>
            </a:r>
          </a:p>
          <a:p>
            <a:r>
              <a:rPr lang="en-US">
                <a:ea typeface="Calibri"/>
                <a:cs typeface="Calibri"/>
              </a:rPr>
              <a:t>My role as an organizer in the dark blue region (managing relationships across the region – happy to connect people)</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67F0DF15-8B2D-41D7-9304-F60B6F7C2B73}" type="slidenum">
              <a:rPr lang="en-US"/>
              <a:t>4</a:t>
            </a:fld>
            <a:endParaRPr lang="en-US"/>
          </a:p>
        </p:txBody>
      </p:sp>
    </p:spTree>
    <p:extLst>
      <p:ext uri="{BB962C8B-B14F-4D97-AF65-F5344CB8AC3E}">
        <p14:creationId xmlns:p14="http://schemas.microsoft.com/office/powerpoint/2010/main" val="3437348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67F0DF15-8B2D-41D7-9304-F60B6F7C2B73}" type="slidenum">
              <a:rPr lang="en-US"/>
              <a:t>5</a:t>
            </a:fld>
            <a:endParaRPr lang="en-US"/>
          </a:p>
        </p:txBody>
      </p:sp>
    </p:spTree>
    <p:extLst>
      <p:ext uri="{BB962C8B-B14F-4D97-AF65-F5344CB8AC3E}">
        <p14:creationId xmlns:p14="http://schemas.microsoft.com/office/powerpoint/2010/main" val="1605537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panose="020F0502020204030204"/>
                <a:cs typeface="Calibri" panose="020F0502020204030204"/>
              </a:rPr>
              <a:t>Kick the can down the road until the next Congress (march/</a:t>
            </a:r>
            <a:r>
              <a:rPr lang="en-US" err="1">
                <a:ea typeface="Calibri" panose="020F0502020204030204"/>
                <a:cs typeface="Calibri" panose="020F0502020204030204"/>
              </a:rPr>
              <a:t>april</a:t>
            </a:r>
            <a:r>
              <a:rPr lang="en-US">
                <a:ea typeface="Calibri" panose="020F0502020204030204"/>
                <a:cs typeface="Calibri" panose="020F0502020204030204"/>
              </a:rPr>
              <a:t>)</a:t>
            </a:r>
          </a:p>
          <a:p>
            <a:r>
              <a:rPr lang="en-US">
                <a:ea typeface="Calibri" panose="020F0502020204030204"/>
                <a:cs typeface="Calibri" panose="020F0502020204030204"/>
              </a:rPr>
              <a:t>Another possibility (a year-long CR) </a:t>
            </a:r>
          </a:p>
          <a:p>
            <a:endParaRPr lang="en-US">
              <a:ea typeface="Calibri" panose="020F0502020204030204"/>
              <a:cs typeface="Calibri" panose="020F0502020204030204"/>
            </a:endParaRPr>
          </a:p>
          <a:p>
            <a:r>
              <a:rPr lang="en-US">
                <a:ea typeface="Calibri" panose="020F0502020204030204"/>
                <a:cs typeface="Calibri" panose="020F0502020204030204"/>
              </a:rPr>
              <a:t>Hoping for a CR that will: </a:t>
            </a:r>
          </a:p>
          <a:p>
            <a:pPr marL="171450" indent="-171450">
              <a:buFont typeface="Calibri"/>
              <a:buChar char="-"/>
            </a:pPr>
            <a:r>
              <a:rPr lang="en-US">
                <a:ea typeface="Calibri" panose="020F0502020204030204"/>
                <a:cs typeface="Calibri" panose="020F0502020204030204"/>
              </a:rPr>
              <a:t>Perm block the OMB rule</a:t>
            </a:r>
          </a:p>
          <a:p>
            <a:pPr marL="171450" indent="-171450">
              <a:buFont typeface="Calibri"/>
              <a:buChar char="-"/>
            </a:pPr>
            <a:r>
              <a:rPr lang="en-US">
                <a:ea typeface="Calibri" panose="020F0502020204030204"/>
                <a:cs typeface="Calibri" panose="020F0502020204030204"/>
              </a:rPr>
              <a:t>Congress to include language to continue/extend CoC grants </a:t>
            </a:r>
          </a:p>
        </p:txBody>
      </p:sp>
      <p:sp>
        <p:nvSpPr>
          <p:cNvPr id="4" name="Slide Number Placeholder 3"/>
          <p:cNvSpPr>
            <a:spLocks noGrp="1"/>
          </p:cNvSpPr>
          <p:nvPr>
            <p:ph type="sldNum" sz="quarter" idx="5"/>
          </p:nvPr>
        </p:nvSpPr>
        <p:spPr/>
        <p:txBody>
          <a:bodyPr/>
          <a:lstStyle/>
          <a:p>
            <a:fld id="{7E4C03BA-468C-4844-8146-B0E31CA5314B}" type="slidenum">
              <a:rPr lang="en-US" smtClean="0"/>
              <a:t>6</a:t>
            </a:fld>
            <a:endParaRPr lang="en-US"/>
          </a:p>
        </p:txBody>
      </p:sp>
    </p:spTree>
    <p:extLst>
      <p:ext uri="{BB962C8B-B14F-4D97-AF65-F5344CB8AC3E}">
        <p14:creationId xmlns:p14="http://schemas.microsoft.com/office/powerpoint/2010/main" val="1261961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13FE0-6B85-EF0C-419A-7A757A35D2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2BCE16-EC6A-9C90-1E12-B60C61DEFC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3D020D-B16D-106D-353E-E44B8A3A7493}"/>
              </a:ext>
            </a:extLst>
          </p:cNvPr>
          <p:cNvSpPr>
            <a:spLocks noGrp="1"/>
          </p:cNvSpPr>
          <p:nvPr>
            <p:ph type="body" idx="1"/>
          </p:nvPr>
        </p:nvSpPr>
        <p:spPr/>
        <p:txBody>
          <a:bodyPr/>
          <a:lstStyle/>
          <a:p>
            <a:r>
              <a:rPr lang="en-US">
                <a:ea typeface="Calibri" panose="020F0502020204030204"/>
                <a:cs typeface="Calibri" panose="020F0502020204030204"/>
              </a:rPr>
              <a:t>Disaster supplemental spending bill: can be stand-alone or can be attached to CR (OR THROUGH NDAA)</a:t>
            </a:r>
          </a:p>
        </p:txBody>
      </p:sp>
      <p:sp>
        <p:nvSpPr>
          <p:cNvPr id="4" name="Slide Number Placeholder 3">
            <a:extLst>
              <a:ext uri="{FF2B5EF4-FFF2-40B4-BE49-F238E27FC236}">
                <a16:creationId xmlns:a16="http://schemas.microsoft.com/office/drawing/2014/main" id="{A42E0AD6-5417-9D21-2243-EBAFBDEEA196}"/>
              </a:ext>
            </a:extLst>
          </p:cNvPr>
          <p:cNvSpPr>
            <a:spLocks noGrp="1"/>
          </p:cNvSpPr>
          <p:nvPr>
            <p:ph type="sldNum" sz="quarter" idx="5"/>
          </p:nvPr>
        </p:nvSpPr>
        <p:spPr/>
        <p:txBody>
          <a:bodyPr/>
          <a:lstStyle/>
          <a:p>
            <a:fld id="{7E4C03BA-468C-4844-8146-B0E31CA5314B}" type="slidenum">
              <a:rPr lang="en-US" smtClean="0"/>
              <a:t>7</a:t>
            </a:fld>
            <a:endParaRPr lang="en-US"/>
          </a:p>
        </p:txBody>
      </p:sp>
    </p:spTree>
    <p:extLst>
      <p:ext uri="{BB962C8B-B14F-4D97-AF65-F5344CB8AC3E}">
        <p14:creationId xmlns:p14="http://schemas.microsoft.com/office/powerpoint/2010/main" val="3465085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67F0DF15-8B2D-41D7-9304-F60B6F7C2B73}" type="slidenum">
              <a:rPr lang="en-US"/>
              <a:t>10</a:t>
            </a:fld>
            <a:endParaRPr lang="en-US"/>
          </a:p>
        </p:txBody>
      </p:sp>
    </p:spTree>
    <p:extLst>
      <p:ext uri="{BB962C8B-B14F-4D97-AF65-F5344CB8AC3E}">
        <p14:creationId xmlns:p14="http://schemas.microsoft.com/office/powerpoint/2010/main" val="3193714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B018A-5A57-F9FB-8B77-835F406468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E30DBF-9DDA-8280-A922-A55E29F96A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735B80-34F5-CC5C-4B6C-C97FEAF655B1}"/>
              </a:ext>
            </a:extLst>
          </p:cNvPr>
          <p:cNvSpPr>
            <a:spLocks noGrp="1"/>
          </p:cNvSpPr>
          <p:nvPr>
            <p:ph type="body" idx="1"/>
          </p:nvPr>
        </p:nvSpPr>
        <p:spPr/>
        <p:txBody>
          <a:bodyPr/>
          <a:lstStyle/>
          <a:p>
            <a:pPr marL="285750" indent="-285750">
              <a:buFont typeface="Arial"/>
              <a:buChar char="•"/>
            </a:pPr>
            <a:endParaRPr lang="en-US">
              <a:ea typeface="Calibri"/>
              <a:cs typeface="Calibri"/>
            </a:endParaRPr>
          </a:p>
        </p:txBody>
      </p:sp>
      <p:sp>
        <p:nvSpPr>
          <p:cNvPr id="4" name="Slide Number Placeholder 3">
            <a:extLst>
              <a:ext uri="{FF2B5EF4-FFF2-40B4-BE49-F238E27FC236}">
                <a16:creationId xmlns:a16="http://schemas.microsoft.com/office/drawing/2014/main" id="{99001851-7C29-D3C5-4493-8CBB8A5DFA0C}"/>
              </a:ext>
            </a:extLst>
          </p:cNvPr>
          <p:cNvSpPr>
            <a:spLocks noGrp="1"/>
          </p:cNvSpPr>
          <p:nvPr>
            <p:ph type="sldNum" sz="quarter" idx="5"/>
          </p:nvPr>
        </p:nvSpPr>
        <p:spPr/>
        <p:txBody>
          <a:bodyPr/>
          <a:lstStyle/>
          <a:p>
            <a:fld id="{67F0DF15-8B2D-41D7-9304-F60B6F7C2B73}" type="slidenum">
              <a:rPr lang="en-US"/>
              <a:t>12</a:t>
            </a:fld>
            <a:endParaRPr lang="en-US"/>
          </a:p>
        </p:txBody>
      </p:sp>
    </p:spTree>
    <p:extLst>
      <p:ext uri="{BB962C8B-B14F-4D97-AF65-F5344CB8AC3E}">
        <p14:creationId xmlns:p14="http://schemas.microsoft.com/office/powerpoint/2010/main" val="24109880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4B6D4-9DD9-F0BA-0040-28C29F698C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7EBE42-1C00-FF52-000B-BC7FAC0968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366B93-A1C3-C079-9843-2AA799364A8C}"/>
              </a:ext>
            </a:extLst>
          </p:cNvPr>
          <p:cNvSpPr>
            <a:spLocks noGrp="1"/>
          </p:cNvSpPr>
          <p:nvPr>
            <p:ph type="body" idx="1"/>
          </p:nvPr>
        </p:nvSpPr>
        <p:spPr/>
        <p:txBody>
          <a:bodyPr/>
          <a:lstStyle/>
          <a:p>
            <a:pPr marL="285750" indent="-285750">
              <a:buFont typeface="Arial"/>
              <a:buChar char="•"/>
            </a:pPr>
            <a:r>
              <a:rPr lang="en-US">
                <a:ea typeface="Calibri"/>
                <a:cs typeface="Calibri"/>
              </a:rPr>
              <a:t>Activation is two-fold. On one hand, there's advocacy which includes the following </a:t>
            </a:r>
            <a:endParaRPr lang="en-US"/>
          </a:p>
          <a:p>
            <a:pPr marL="285750" indent="-285750">
              <a:buFont typeface="Arial"/>
              <a:buChar char="•"/>
            </a:pPr>
            <a:r>
              <a:rPr lang="en-US">
                <a:ea typeface="Calibri"/>
                <a:cs typeface="Calibri"/>
              </a:rPr>
              <a:t>Now advocacy is important because like I mentioned earlier with the FY26 budget, when we flood officials with our voice, improvements can be made. However, our voices alone is not always enough as much as we want it to be. That's where people power and pressure comes into play.</a:t>
            </a:r>
            <a:endParaRPr lang="en-US"/>
          </a:p>
        </p:txBody>
      </p:sp>
      <p:sp>
        <p:nvSpPr>
          <p:cNvPr id="4" name="Slide Number Placeholder 3">
            <a:extLst>
              <a:ext uri="{FF2B5EF4-FFF2-40B4-BE49-F238E27FC236}">
                <a16:creationId xmlns:a16="http://schemas.microsoft.com/office/drawing/2014/main" id="{CDB5E330-435E-E6D8-F95C-FB6D1034F6C6}"/>
              </a:ext>
            </a:extLst>
          </p:cNvPr>
          <p:cNvSpPr>
            <a:spLocks noGrp="1"/>
          </p:cNvSpPr>
          <p:nvPr>
            <p:ph type="sldNum" sz="quarter" idx="5"/>
          </p:nvPr>
        </p:nvSpPr>
        <p:spPr/>
        <p:txBody>
          <a:bodyPr/>
          <a:lstStyle/>
          <a:p>
            <a:fld id="{67F0DF15-8B2D-41D7-9304-F60B6F7C2B73}" type="slidenum">
              <a:rPr lang="en-US"/>
              <a:t>13</a:t>
            </a:fld>
            <a:endParaRPr lang="en-US"/>
          </a:p>
        </p:txBody>
      </p:sp>
    </p:spTree>
    <p:extLst>
      <p:ext uri="{BB962C8B-B14F-4D97-AF65-F5344CB8AC3E}">
        <p14:creationId xmlns:p14="http://schemas.microsoft.com/office/powerpoint/2010/main" val="223940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7E4C03BA-468C-4844-8146-B0E31CA5314B}" type="slidenum">
              <a:rPr lang="en-US" smtClean="0"/>
              <a:t>14</a:t>
            </a:fld>
            <a:endParaRPr lang="en-US"/>
          </a:p>
        </p:txBody>
      </p:sp>
    </p:spTree>
    <p:extLst>
      <p:ext uri="{BB962C8B-B14F-4D97-AF65-F5344CB8AC3E}">
        <p14:creationId xmlns:p14="http://schemas.microsoft.com/office/powerpoint/2010/main" val="37425047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064873"/>
            <a:ext cx="10363200" cy="2387600"/>
          </a:xfrm>
          <a:prstGeom prst="rect">
            <a:avLst/>
          </a:prstGeom>
        </p:spPr>
        <p:txBody>
          <a:bodyPr anchor="b"/>
          <a:lstStyle>
            <a:lvl1pPr algn="ctr">
              <a:defRPr sz="60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24000" y="454454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737974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p:cNvSpPr>
            <a:spLocks noGrp="1"/>
          </p:cNvSpPr>
          <p:nvPr>
            <p:ph type="title"/>
          </p:nvPr>
        </p:nvSpPr>
        <p:spPr>
          <a:xfrm>
            <a:off x="423321" y="236151"/>
            <a:ext cx="10546843" cy="1023836"/>
          </a:xfrm>
          <a:prstGeom prst="rect">
            <a:avLst/>
          </a:prstGeom>
        </p:spPr>
        <p:txBody>
          <a:bodyPr anchor="ctr"/>
          <a:lstStyle/>
          <a:p>
            <a:r>
              <a:rPr lang="en-US"/>
              <a:t>Click to edit Master title style</a:t>
            </a:r>
          </a:p>
        </p:txBody>
      </p:sp>
    </p:spTree>
    <p:extLst>
      <p:ext uri="{BB962C8B-B14F-4D97-AF65-F5344CB8AC3E}">
        <p14:creationId xmlns:p14="http://schemas.microsoft.com/office/powerpoint/2010/main" val="1936566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922585"/>
            <a:ext cx="10515600" cy="2639892"/>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2"/>
            <a:ext cx="2743200" cy="365125"/>
          </a:xfrm>
          <a:prstGeom prst="rect">
            <a:avLst/>
          </a:prstGeom>
        </p:spPr>
        <p:txBody>
          <a:bodyPr anchor="ctr"/>
          <a:lstStyle>
            <a:lvl1pPr>
              <a:defRPr sz="1000">
                <a:solidFill>
                  <a:schemeClr val="accent2"/>
                </a:solidFill>
              </a:defRPr>
            </a:lvl1pPr>
          </a:lstStyle>
          <a:p>
            <a:fld id="{D536A1F7-8397-41FC-9416-3E8088846943}" type="slidenum">
              <a:rPr lang="en-US" smtClean="0"/>
              <a:pPr/>
              <a:t>‹#›</a:t>
            </a:fld>
            <a:endParaRPr lang="en-US"/>
          </a:p>
        </p:txBody>
      </p:sp>
    </p:spTree>
    <p:extLst>
      <p:ext uri="{BB962C8B-B14F-4D97-AF65-F5344CB8AC3E}">
        <p14:creationId xmlns:p14="http://schemas.microsoft.com/office/powerpoint/2010/main" val="3290163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23321" y="2048363"/>
            <a:ext cx="5181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42767" y="2048363"/>
            <a:ext cx="5181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p:cNvSpPr>
            <a:spLocks noGrp="1"/>
          </p:cNvSpPr>
          <p:nvPr>
            <p:ph type="dt" sz="half" idx="10"/>
          </p:nvPr>
        </p:nvSpPr>
        <p:spPr>
          <a:xfrm>
            <a:off x="423321" y="6356352"/>
            <a:ext cx="2743200" cy="365125"/>
          </a:xfrm>
          <a:prstGeom prst="rect">
            <a:avLst/>
          </a:prstGeom>
        </p:spPr>
        <p:txBody>
          <a:bodyPr anchor="ctr"/>
          <a:lstStyle>
            <a:lvl1pPr>
              <a:defRPr sz="1000">
                <a:solidFill>
                  <a:schemeClr val="accent2"/>
                </a:solidFill>
              </a:defRPr>
            </a:lvl1pPr>
          </a:lstStyle>
          <a:p>
            <a:fld id="{D536A1F7-8397-41FC-9416-3E8088846943}" type="slidenum">
              <a:rPr lang="en-US" smtClean="0"/>
              <a:pPr/>
              <a:t>‹#›</a:t>
            </a:fld>
            <a:endParaRPr lang="en-US"/>
          </a:p>
        </p:txBody>
      </p:sp>
      <p:sp>
        <p:nvSpPr>
          <p:cNvPr id="9" name="Title 1"/>
          <p:cNvSpPr>
            <a:spLocks noGrp="1"/>
          </p:cNvSpPr>
          <p:nvPr>
            <p:ph type="title"/>
          </p:nvPr>
        </p:nvSpPr>
        <p:spPr>
          <a:xfrm>
            <a:off x="423321" y="236151"/>
            <a:ext cx="10546843" cy="1023836"/>
          </a:xfrm>
          <a:prstGeom prst="rect">
            <a:avLst/>
          </a:prstGeom>
        </p:spPr>
        <p:txBody>
          <a:bodyPr anchor="ctr"/>
          <a:lstStyle/>
          <a:p>
            <a:r>
              <a:rPr lang="en-US"/>
              <a:t>Click to edit Master title style</a:t>
            </a:r>
          </a:p>
        </p:txBody>
      </p:sp>
    </p:spTree>
    <p:extLst>
      <p:ext uri="{BB962C8B-B14F-4D97-AF65-F5344CB8AC3E}">
        <p14:creationId xmlns:p14="http://schemas.microsoft.com/office/powerpoint/2010/main" val="2463518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62708" y="2039815"/>
            <a:ext cx="5157787" cy="46526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6270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2039815"/>
            <a:ext cx="5183188" cy="46526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p:cNvSpPr>
            <a:spLocks noGrp="1"/>
          </p:cNvSpPr>
          <p:nvPr>
            <p:ph type="dt" sz="half" idx="10"/>
          </p:nvPr>
        </p:nvSpPr>
        <p:spPr>
          <a:xfrm>
            <a:off x="562708" y="6356352"/>
            <a:ext cx="2743200" cy="365125"/>
          </a:xfrm>
          <a:prstGeom prst="rect">
            <a:avLst/>
          </a:prstGeom>
        </p:spPr>
        <p:txBody>
          <a:bodyPr anchor="ctr"/>
          <a:lstStyle>
            <a:lvl1pPr>
              <a:defRPr sz="1000">
                <a:solidFill>
                  <a:schemeClr val="accent2"/>
                </a:solidFill>
              </a:defRPr>
            </a:lvl1pPr>
          </a:lstStyle>
          <a:p>
            <a:fld id="{D536A1F7-8397-41FC-9416-3E8088846943}" type="slidenum">
              <a:rPr lang="en-US" smtClean="0"/>
              <a:pPr/>
              <a:t>‹#›</a:t>
            </a:fld>
            <a:endParaRPr lang="en-US"/>
          </a:p>
        </p:txBody>
      </p:sp>
      <p:sp>
        <p:nvSpPr>
          <p:cNvPr id="11" name="Title 1"/>
          <p:cNvSpPr>
            <a:spLocks noGrp="1"/>
          </p:cNvSpPr>
          <p:nvPr>
            <p:ph type="title"/>
          </p:nvPr>
        </p:nvSpPr>
        <p:spPr>
          <a:xfrm>
            <a:off x="423321" y="236151"/>
            <a:ext cx="10546843" cy="1023836"/>
          </a:xfrm>
          <a:prstGeom prst="rect">
            <a:avLst/>
          </a:prstGeom>
        </p:spPr>
        <p:txBody>
          <a:bodyPr anchor="ctr"/>
          <a:lstStyle/>
          <a:p>
            <a:r>
              <a:rPr lang="en-US"/>
              <a:t>Click to edit Master title style</a:t>
            </a:r>
          </a:p>
        </p:txBody>
      </p:sp>
    </p:spTree>
    <p:extLst>
      <p:ext uri="{BB962C8B-B14F-4D97-AF65-F5344CB8AC3E}">
        <p14:creationId xmlns:p14="http://schemas.microsoft.com/office/powerpoint/2010/main" val="338131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Date Placeholder 3"/>
          <p:cNvSpPr>
            <a:spLocks noGrp="1"/>
          </p:cNvSpPr>
          <p:nvPr>
            <p:ph type="dt" sz="half" idx="10"/>
          </p:nvPr>
        </p:nvSpPr>
        <p:spPr>
          <a:xfrm>
            <a:off x="562708" y="6356352"/>
            <a:ext cx="2743200" cy="365125"/>
          </a:xfrm>
          <a:prstGeom prst="rect">
            <a:avLst/>
          </a:prstGeom>
        </p:spPr>
        <p:txBody>
          <a:bodyPr anchor="ctr"/>
          <a:lstStyle>
            <a:lvl1pPr>
              <a:defRPr sz="1000">
                <a:solidFill>
                  <a:schemeClr val="accent2"/>
                </a:solidFill>
              </a:defRPr>
            </a:lvl1pPr>
          </a:lstStyle>
          <a:p>
            <a:fld id="{D536A1F7-8397-41FC-9416-3E8088846943}" type="slidenum">
              <a:rPr lang="en-US" smtClean="0"/>
              <a:pPr/>
              <a:t>‹#›</a:t>
            </a:fld>
            <a:endParaRPr lang="en-US"/>
          </a:p>
        </p:txBody>
      </p:sp>
      <p:sp>
        <p:nvSpPr>
          <p:cNvPr id="7" name="Title 1"/>
          <p:cNvSpPr>
            <a:spLocks noGrp="1"/>
          </p:cNvSpPr>
          <p:nvPr>
            <p:ph type="title"/>
          </p:nvPr>
        </p:nvSpPr>
        <p:spPr>
          <a:xfrm>
            <a:off x="423321" y="236151"/>
            <a:ext cx="10546843" cy="1023836"/>
          </a:xfrm>
          <a:prstGeom prst="rect">
            <a:avLst/>
          </a:prstGeom>
        </p:spPr>
        <p:txBody>
          <a:bodyPr anchor="ctr"/>
          <a:lstStyle/>
          <a:p>
            <a:r>
              <a:rPr lang="en-US"/>
              <a:t>Click to edit Master title style</a:t>
            </a:r>
          </a:p>
        </p:txBody>
      </p:sp>
    </p:spTree>
    <p:extLst>
      <p:ext uri="{BB962C8B-B14F-4D97-AF65-F5344CB8AC3E}">
        <p14:creationId xmlns:p14="http://schemas.microsoft.com/office/powerpoint/2010/main" val="144992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p:cNvSpPr>
            <a:spLocks noGrp="1"/>
          </p:cNvSpPr>
          <p:nvPr>
            <p:ph type="title"/>
          </p:nvPr>
        </p:nvSpPr>
        <p:spPr>
          <a:xfrm>
            <a:off x="423321" y="236151"/>
            <a:ext cx="10546843" cy="1023836"/>
          </a:xfrm>
          <a:prstGeom prst="rect">
            <a:avLst/>
          </a:prstGeom>
        </p:spPr>
        <p:txBody>
          <a:bodyPr anchor="ctr"/>
          <a:lstStyle/>
          <a:p>
            <a:r>
              <a:rPr lang="en-US"/>
              <a:t>Click to edit Master title style</a:t>
            </a:r>
          </a:p>
        </p:txBody>
      </p:sp>
      <p:sp>
        <p:nvSpPr>
          <p:cNvPr id="6" name="Date Placeholder 3"/>
          <p:cNvSpPr>
            <a:spLocks noGrp="1"/>
          </p:cNvSpPr>
          <p:nvPr>
            <p:ph type="dt" sz="half" idx="10"/>
          </p:nvPr>
        </p:nvSpPr>
        <p:spPr>
          <a:xfrm>
            <a:off x="562708" y="6356352"/>
            <a:ext cx="2743200" cy="365125"/>
          </a:xfrm>
          <a:prstGeom prst="rect">
            <a:avLst/>
          </a:prstGeom>
        </p:spPr>
        <p:txBody>
          <a:bodyPr anchor="ctr"/>
          <a:lstStyle>
            <a:lvl1pPr>
              <a:defRPr sz="1000">
                <a:solidFill>
                  <a:schemeClr val="accent2"/>
                </a:solidFill>
              </a:defRPr>
            </a:lvl1pPr>
          </a:lstStyle>
          <a:p>
            <a:fld id="{D536A1F7-8397-41FC-9416-3E8088846943}" type="slidenum">
              <a:rPr lang="en-US" smtClean="0"/>
              <a:pPr/>
              <a:t>‹#›</a:t>
            </a:fld>
            <a:endParaRPr lang="en-US"/>
          </a:p>
        </p:txBody>
      </p:sp>
    </p:spTree>
    <p:extLst>
      <p:ext uri="{BB962C8B-B14F-4D97-AF65-F5344CB8AC3E}">
        <p14:creationId xmlns:p14="http://schemas.microsoft.com/office/powerpoint/2010/main" val="2730873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3"/>
          <p:cNvSpPr>
            <a:spLocks noGrp="1"/>
          </p:cNvSpPr>
          <p:nvPr>
            <p:ph type="dt" sz="half" idx="10"/>
          </p:nvPr>
        </p:nvSpPr>
        <p:spPr>
          <a:xfrm>
            <a:off x="562708" y="6356352"/>
            <a:ext cx="2743200" cy="365125"/>
          </a:xfrm>
          <a:prstGeom prst="rect">
            <a:avLst/>
          </a:prstGeom>
        </p:spPr>
        <p:txBody>
          <a:bodyPr anchor="ctr"/>
          <a:lstStyle>
            <a:lvl1pPr>
              <a:defRPr sz="1000">
                <a:solidFill>
                  <a:schemeClr val="accent2"/>
                </a:solidFill>
              </a:defRPr>
            </a:lvl1pPr>
          </a:lstStyle>
          <a:p>
            <a:fld id="{D536A1F7-8397-41FC-9416-3E8088846943}" type="slidenum">
              <a:rPr lang="en-US" smtClean="0"/>
              <a:pPr/>
              <a:t>‹#›</a:t>
            </a:fld>
            <a:endParaRPr lang="en-US"/>
          </a:p>
        </p:txBody>
      </p:sp>
    </p:spTree>
    <p:extLst>
      <p:ext uri="{BB962C8B-B14F-4D97-AF65-F5344CB8AC3E}">
        <p14:creationId xmlns:p14="http://schemas.microsoft.com/office/powerpoint/2010/main" val="2325644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07DC041D-CF80-416C-9578-6F4C57C5DBC8}" type="datetimeFigureOut">
              <a:rPr lang="en-US" smtClean="0"/>
              <a:t>11/2/2026</a:t>
            </a:fld>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fld id="{D536A1F7-8397-41FC-9416-3E8088846943}" type="slidenum">
              <a:rPr lang="en-US" smtClean="0"/>
              <a:t>‹#›</a:t>
            </a:fld>
            <a:endParaRPr lang="en-US"/>
          </a:p>
        </p:txBody>
      </p:sp>
    </p:spTree>
    <p:extLst>
      <p:ext uri="{BB962C8B-B14F-4D97-AF65-F5344CB8AC3E}">
        <p14:creationId xmlns:p14="http://schemas.microsoft.com/office/powerpoint/2010/main" val="3861512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23321" y="236151"/>
            <a:ext cx="10546843" cy="1023836"/>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07DC041D-CF80-416C-9578-6F4C57C5DBC8}" type="datetimeFigureOut">
              <a:rPr lang="en-US" smtClean="0"/>
              <a:t>11/2/2026</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D536A1F7-8397-41FC-9416-3E8088846943}" type="slidenum">
              <a:rPr lang="en-US" smtClean="0"/>
              <a:t>‹#›</a:t>
            </a:fld>
            <a:endParaRPr lang="en-US"/>
          </a:p>
        </p:txBody>
      </p:sp>
    </p:spTree>
    <p:extLst>
      <p:ext uri="{BB962C8B-B14F-4D97-AF65-F5344CB8AC3E}">
        <p14:creationId xmlns:p14="http://schemas.microsoft.com/office/powerpoint/2010/main" val="2374571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07DC041D-CF80-416C-9578-6F4C57C5DBC8}" type="datetimeFigureOut">
              <a:rPr lang="en-US" smtClean="0"/>
              <a:t>11/2/2026</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D536A1F7-8397-41FC-9416-3E8088846943}" type="slidenum">
              <a:rPr lang="en-US" smtClean="0"/>
              <a:t>‹#›</a:t>
            </a:fld>
            <a:endParaRPr lang="en-US"/>
          </a:p>
        </p:txBody>
      </p:sp>
    </p:spTree>
    <p:extLst>
      <p:ext uri="{BB962C8B-B14F-4D97-AF65-F5344CB8AC3E}">
        <p14:creationId xmlns:p14="http://schemas.microsoft.com/office/powerpoint/2010/main" val="1361771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23321" y="2043758"/>
            <a:ext cx="10930480" cy="413320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2614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accent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www.councilofnonprofits.org/trends-and-policy-issues/omb-uniform-guidance"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207_AEBAF3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20B_4B289647.xm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80029" y="1967162"/>
            <a:ext cx="8831942" cy="2387600"/>
          </a:xfrm>
        </p:spPr>
        <p:txBody>
          <a:bodyPr lIns="91440" tIns="45720" rIns="91440" bIns="45720" anchor="b">
            <a:normAutofit/>
          </a:bodyPr>
          <a:lstStyle/>
          <a:p>
            <a:r>
              <a:rPr lang="es-419" b="1">
                <a:ea typeface="Calibri Light"/>
                <a:cs typeface="Calibri Light"/>
              </a:rPr>
              <a:t>NLIHC Federal </a:t>
            </a:r>
            <a:r>
              <a:rPr lang="es-419" b="1" err="1">
                <a:ea typeface="Calibri Light"/>
                <a:cs typeface="Calibri Light"/>
              </a:rPr>
              <a:t>Updates</a:t>
            </a:r>
            <a:br>
              <a:rPr lang="es-419" b="1">
                <a:ea typeface="Calibri Light"/>
                <a:cs typeface="Calibri Light"/>
              </a:rPr>
            </a:br>
            <a:r>
              <a:rPr lang="es-419">
                <a:ea typeface="Calibri Light"/>
                <a:cs typeface="Calibri Light"/>
              </a:rPr>
              <a:t> </a:t>
            </a:r>
            <a:r>
              <a:rPr lang="es-419" sz="3200">
                <a:ea typeface="Calibri Light"/>
                <a:cs typeface="Calibri Light"/>
              </a:rPr>
              <a:t>AAHC </a:t>
            </a:r>
            <a:r>
              <a:rPr lang="es-419" sz="3200" err="1">
                <a:ea typeface="Calibri Light"/>
                <a:cs typeface="Calibri Light"/>
              </a:rPr>
              <a:t>Membership</a:t>
            </a:r>
            <a:r>
              <a:rPr lang="es-419" sz="3200">
                <a:ea typeface="Calibri Light"/>
                <a:cs typeface="Calibri Light"/>
              </a:rPr>
              <a:t> Meeting 11/4</a:t>
            </a:r>
            <a:endParaRPr lang="en-US" sz="3600">
              <a:ea typeface="Calibri Light"/>
              <a:cs typeface="Calibri Light"/>
            </a:endParaRPr>
          </a:p>
        </p:txBody>
      </p:sp>
      <p:sp>
        <p:nvSpPr>
          <p:cNvPr id="3" name="Subtitle 2"/>
          <p:cNvSpPr>
            <a:spLocks noGrp="1"/>
          </p:cNvSpPr>
          <p:nvPr>
            <p:ph type="subTitle" idx="1"/>
          </p:nvPr>
        </p:nvSpPr>
        <p:spPr>
          <a:xfrm>
            <a:off x="2667000" y="5200556"/>
            <a:ext cx="6858000" cy="1655762"/>
          </a:xfrm>
        </p:spPr>
        <p:txBody>
          <a:bodyPr vert="horz" lIns="91440" tIns="45720" rIns="91440" bIns="45720" rtlCol="0" anchor="t">
            <a:normAutofit/>
          </a:bodyPr>
          <a:lstStyle/>
          <a:p>
            <a:pPr>
              <a:lnSpc>
                <a:spcPct val="100000"/>
              </a:lnSpc>
            </a:pPr>
            <a:r>
              <a:rPr lang="en-US">
                <a:solidFill>
                  <a:schemeClr val="accent2"/>
                </a:solidFill>
              </a:rPr>
              <a:t>Kenza Idrissi Janati</a:t>
            </a:r>
            <a:br>
              <a:rPr lang="en-US">
                <a:solidFill>
                  <a:schemeClr val="accent2"/>
                </a:solidFill>
              </a:rPr>
            </a:br>
            <a:r>
              <a:rPr lang="en-US">
                <a:solidFill>
                  <a:schemeClr val="accent2"/>
                </a:solidFill>
              </a:rPr>
              <a:t>Housing Advocacy Coordinator</a:t>
            </a:r>
            <a:br>
              <a:rPr lang="en-US">
                <a:solidFill>
                  <a:schemeClr val="accent2"/>
                </a:solidFill>
              </a:rPr>
            </a:br>
            <a:r>
              <a:rPr lang="en-US">
                <a:solidFill>
                  <a:schemeClr val="accent2"/>
                </a:solidFill>
              </a:rPr>
              <a:t>National Low Income Housing Coalition</a:t>
            </a:r>
            <a:endParaRPr lang="en-US">
              <a:solidFill>
                <a:schemeClr val="accent2"/>
              </a:solidFill>
              <a:ea typeface="Calibri"/>
              <a:cs typeface="Calibri"/>
            </a:endParaRPr>
          </a:p>
        </p:txBody>
      </p:sp>
    </p:spTree>
    <p:extLst>
      <p:ext uri="{BB962C8B-B14F-4D97-AF65-F5344CB8AC3E}">
        <p14:creationId xmlns:p14="http://schemas.microsoft.com/office/powerpoint/2010/main" val="1143002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536FB001-C657-F1C1-37F6-E42536B33B72}"/>
              </a:ext>
            </a:extLst>
          </p:cNvPr>
          <p:cNvSpPr txBox="1">
            <a:spLocks noGrp="1"/>
          </p:cNvSpPr>
          <p:nvPr>
            <p:ph type="title"/>
          </p:nvPr>
        </p:nvSpPr>
        <p:spPr>
          <a:prstGeom prst="rect">
            <a:avLst/>
          </a:prstGeom>
        </p:spPr>
        <p:txBody>
          <a:bodyPr lIns="91440" tIns="45720" rIns="91440" bIns="45720" anchor="ctr"/>
          <a:lstStyle>
            <a:lvl1pPr algn="l" defTabSz="914400" rtl="0" eaLnBrk="1" latinLnBrk="0" hangingPunct="1">
              <a:lnSpc>
                <a:spcPct val="90000"/>
              </a:lnSpc>
              <a:spcBef>
                <a:spcPct val="0"/>
              </a:spcBef>
              <a:buNone/>
              <a:defRPr sz="4400" kern="1200">
                <a:solidFill>
                  <a:schemeClr val="accent2"/>
                </a:solidFill>
                <a:latin typeface="+mj-lt"/>
                <a:ea typeface="+mj-ea"/>
                <a:cs typeface="+mj-cs"/>
              </a:defRPr>
            </a:lvl1pPr>
          </a:lstStyle>
          <a:p>
            <a:r>
              <a:rPr lang="es-419" b="1" err="1"/>
              <a:t>Today’s</a:t>
            </a:r>
            <a:r>
              <a:rPr lang="es-419" b="1"/>
              <a:t> </a:t>
            </a:r>
            <a:r>
              <a:rPr lang="es-419" b="1" err="1"/>
              <a:t>Outline</a:t>
            </a:r>
            <a:r>
              <a:rPr lang="es-419" b="1"/>
              <a:t> </a:t>
            </a:r>
            <a:endParaRPr lang="en-US" b="1">
              <a:ea typeface="Calibri Light"/>
              <a:cs typeface="Calibri Light"/>
            </a:endParaRPr>
          </a:p>
        </p:txBody>
      </p:sp>
      <p:sp>
        <p:nvSpPr>
          <p:cNvPr id="4" name="Content Placeholder 1">
            <a:extLst>
              <a:ext uri="{FF2B5EF4-FFF2-40B4-BE49-F238E27FC236}">
                <a16:creationId xmlns:a16="http://schemas.microsoft.com/office/drawing/2014/main" id="{893C22C0-50EF-A0EF-E932-515E8DB7DF57}"/>
              </a:ext>
            </a:extLst>
          </p:cNvPr>
          <p:cNvSpPr txBox="1">
            <a:spLocks noGrp="1"/>
          </p:cNvSpPr>
          <p:nvPr>
            <p:ph idx="1"/>
          </p:nvPr>
        </p:nvSpPr>
        <p:spPr>
          <a:xfrm>
            <a:off x="423321" y="2272358"/>
            <a:ext cx="10930480" cy="413320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419" sz="4000" err="1"/>
              <a:t>Intro</a:t>
            </a:r>
            <a:r>
              <a:rPr lang="es-419" sz="4000"/>
              <a:t> </a:t>
            </a:r>
            <a:r>
              <a:rPr lang="es-419" sz="4000" err="1"/>
              <a:t>to</a:t>
            </a:r>
            <a:r>
              <a:rPr lang="es-419" sz="4000"/>
              <a:t> NLIHC</a:t>
            </a:r>
          </a:p>
          <a:p>
            <a:r>
              <a:rPr lang="es-419" sz="4000"/>
              <a:t>Federal Policy </a:t>
            </a:r>
            <a:r>
              <a:rPr lang="es-419" sz="4000" err="1"/>
              <a:t>Updates</a:t>
            </a:r>
            <a:endParaRPr lang="es-419" sz="4000" err="1">
              <a:ea typeface="Calibri"/>
              <a:cs typeface="Calibri"/>
            </a:endParaRPr>
          </a:p>
          <a:p>
            <a:pPr lvl="1">
              <a:buFont typeface="Courier New" panose="020B0604020202020204" pitchFamily="34" charset="0"/>
              <a:buChar char="o"/>
            </a:pPr>
            <a:r>
              <a:rPr lang="es-419" sz="3600">
                <a:ea typeface="Calibri"/>
                <a:cs typeface="Calibri"/>
              </a:rPr>
              <a:t>Take </a:t>
            </a:r>
            <a:r>
              <a:rPr lang="es-419" sz="3600" err="1">
                <a:ea typeface="Calibri"/>
                <a:cs typeface="Calibri"/>
              </a:rPr>
              <a:t>Action</a:t>
            </a:r>
            <a:r>
              <a:rPr lang="es-419" sz="3600">
                <a:ea typeface="Calibri"/>
                <a:cs typeface="Calibri"/>
              </a:rPr>
              <a:t>!</a:t>
            </a:r>
          </a:p>
          <a:p>
            <a:r>
              <a:rPr lang="es-419" sz="4000"/>
              <a:t>Other Ways </a:t>
            </a:r>
            <a:r>
              <a:rPr lang="es-419" sz="4000" err="1"/>
              <a:t>to</a:t>
            </a:r>
            <a:r>
              <a:rPr lang="es-419" sz="4000"/>
              <a:t> </a:t>
            </a:r>
            <a:r>
              <a:rPr lang="es-419" sz="4000" err="1"/>
              <a:t>Engage</a:t>
            </a:r>
            <a:endParaRPr lang="es-419" err="1">
              <a:ea typeface="Calibri"/>
              <a:cs typeface="Calibri"/>
            </a:endParaRPr>
          </a:p>
          <a:p>
            <a:r>
              <a:rPr lang="es-419" sz="4000" err="1">
                <a:ea typeface="Calibri"/>
                <a:cs typeface="Calibri"/>
              </a:rPr>
              <a:t>Connect</a:t>
            </a:r>
            <a:r>
              <a:rPr lang="es-419" sz="4000">
                <a:ea typeface="Calibri"/>
                <a:cs typeface="Calibri"/>
              </a:rPr>
              <a:t> </a:t>
            </a:r>
            <a:r>
              <a:rPr lang="es-419" sz="4000" err="1">
                <a:ea typeface="Calibri"/>
                <a:cs typeface="Calibri"/>
              </a:rPr>
              <a:t>with</a:t>
            </a:r>
            <a:r>
              <a:rPr lang="es-419" sz="4000">
                <a:ea typeface="Calibri"/>
                <a:cs typeface="Calibri"/>
              </a:rPr>
              <a:t> NLIHC</a:t>
            </a:r>
          </a:p>
        </p:txBody>
      </p:sp>
    </p:spTree>
    <p:extLst>
      <p:ext uri="{BB962C8B-B14F-4D97-AF65-F5344CB8AC3E}">
        <p14:creationId xmlns:p14="http://schemas.microsoft.com/office/powerpoint/2010/main" val="2824620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C3C45-FFC6-CAB9-22C9-CF7A137127BA}"/>
            </a:ext>
          </a:extLst>
        </p:cNvPr>
        <p:cNvGrpSpPr/>
        <p:nvPr/>
      </p:nvGrpSpPr>
      <p:grpSpPr>
        <a:xfrm>
          <a:off x="0" y="0"/>
          <a:ext cx="0" cy="0"/>
          <a:chOff x="0" y="0"/>
          <a:chExt cx="0" cy="0"/>
        </a:xfrm>
      </p:grpSpPr>
      <p:sp>
        <p:nvSpPr>
          <p:cNvPr id="4" name="Content Placeholder 1">
            <a:extLst>
              <a:ext uri="{FF2B5EF4-FFF2-40B4-BE49-F238E27FC236}">
                <a16:creationId xmlns:a16="http://schemas.microsoft.com/office/drawing/2014/main" id="{25FE5926-1A3D-ED17-2079-3DF5CA18E663}"/>
              </a:ext>
            </a:extLst>
          </p:cNvPr>
          <p:cNvSpPr txBox="1">
            <a:spLocks/>
          </p:cNvSpPr>
          <p:nvPr/>
        </p:nvSpPr>
        <p:spPr>
          <a:xfrm>
            <a:off x="575721" y="2196158"/>
            <a:ext cx="10930480" cy="41332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400">
                <a:solidFill>
                  <a:schemeClr val="accent2"/>
                </a:solidFill>
              </a:rPr>
              <a:t>The National Low Income Housing Coalition is dedicated to achieving racially and socially equitable public policy that ensures </a:t>
            </a:r>
            <a:r>
              <a:rPr lang="en-US" sz="4400" b="1">
                <a:solidFill>
                  <a:schemeClr val="accent1"/>
                </a:solidFill>
              </a:rPr>
              <a:t>people with the lowest incomes </a:t>
            </a:r>
            <a:r>
              <a:rPr lang="en-US" sz="4400">
                <a:solidFill>
                  <a:schemeClr val="accent2"/>
                </a:solidFill>
              </a:rPr>
              <a:t>have quality homes that are affordable and accessible in communities of their choice.</a:t>
            </a:r>
          </a:p>
          <a:p>
            <a:pPr marL="0" indent="0">
              <a:buFont typeface="Arial" panose="020B0604020202020204" pitchFamily="34" charset="0"/>
              <a:buNone/>
            </a:pPr>
            <a:endParaRPr lang="en-US" b="1"/>
          </a:p>
          <a:p>
            <a:endParaRPr lang="en-US"/>
          </a:p>
          <a:p>
            <a:pPr marL="0" indent="0">
              <a:buFont typeface="Arial" panose="020B0604020202020204" pitchFamily="34" charset="0"/>
              <a:buNone/>
            </a:pPr>
            <a:endParaRPr lang="en-US"/>
          </a:p>
        </p:txBody>
      </p:sp>
      <p:sp>
        <p:nvSpPr>
          <p:cNvPr id="8" name="Title 2">
            <a:extLst>
              <a:ext uri="{FF2B5EF4-FFF2-40B4-BE49-F238E27FC236}">
                <a16:creationId xmlns:a16="http://schemas.microsoft.com/office/drawing/2014/main" id="{8CF0EA8E-2491-6443-5F5E-E7C100B05FE0}"/>
              </a:ext>
            </a:extLst>
          </p:cNvPr>
          <p:cNvSpPr>
            <a:spLocks noGrp="1"/>
          </p:cNvSpPr>
          <p:nvPr>
            <p:ph type="title"/>
          </p:nvPr>
        </p:nvSpPr>
        <p:spPr>
          <a:xfrm>
            <a:off x="423321" y="236151"/>
            <a:ext cx="10546843" cy="1023836"/>
          </a:xfrm>
        </p:spPr>
        <p:txBody>
          <a:bodyPr/>
          <a:lstStyle/>
          <a:p>
            <a:r>
              <a:rPr lang="en-US" b="1"/>
              <a:t>NLIHC Mission</a:t>
            </a:r>
          </a:p>
        </p:txBody>
      </p:sp>
    </p:spTree>
    <p:extLst>
      <p:ext uri="{BB962C8B-B14F-4D97-AF65-F5344CB8AC3E}">
        <p14:creationId xmlns:p14="http://schemas.microsoft.com/office/powerpoint/2010/main" val="1051747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map of the united states&#10;&#10;AI-generated content may be incorrect.">
            <a:extLst>
              <a:ext uri="{FF2B5EF4-FFF2-40B4-BE49-F238E27FC236}">
                <a16:creationId xmlns:a16="http://schemas.microsoft.com/office/drawing/2014/main" id="{3E3224DD-58F1-117E-76C9-84AB508CDDD1}"/>
              </a:ext>
            </a:extLst>
          </p:cNvPr>
          <p:cNvPicPr>
            <a:picLocks noGrp="1" noChangeAspect="1"/>
          </p:cNvPicPr>
          <p:nvPr>
            <p:ph idx="1"/>
          </p:nvPr>
        </p:nvPicPr>
        <p:blipFill>
          <a:blip r:embed="rId3"/>
          <a:srcRect b="3416"/>
          <a:stretch>
            <a:fillRect/>
          </a:stretch>
        </p:blipFill>
        <p:spPr>
          <a:xfrm>
            <a:off x="206244" y="1951323"/>
            <a:ext cx="8437219" cy="4722589"/>
          </a:xfrm>
          <a:prstGeom prst="rect">
            <a:avLst/>
          </a:prstGeom>
        </p:spPr>
      </p:pic>
      <p:sp>
        <p:nvSpPr>
          <p:cNvPr id="3" name="Title 2">
            <a:extLst>
              <a:ext uri="{FF2B5EF4-FFF2-40B4-BE49-F238E27FC236}">
                <a16:creationId xmlns:a16="http://schemas.microsoft.com/office/drawing/2014/main" id="{CC228DC8-E0CE-2695-A38D-511097FC6E78}"/>
              </a:ext>
            </a:extLst>
          </p:cNvPr>
          <p:cNvSpPr>
            <a:spLocks noGrp="1"/>
          </p:cNvSpPr>
          <p:nvPr>
            <p:ph type="title"/>
          </p:nvPr>
        </p:nvSpPr>
        <p:spPr>
          <a:xfrm>
            <a:off x="423321" y="335542"/>
            <a:ext cx="10546843" cy="1023836"/>
          </a:xfrm>
        </p:spPr>
        <p:txBody>
          <a:bodyPr lIns="91440" tIns="45720" rIns="91440" bIns="45720" anchor="ctr"/>
          <a:lstStyle/>
          <a:p>
            <a:r>
              <a:rPr lang="en-US" b="1">
                <a:ea typeface="Calibri Light"/>
                <a:cs typeface="Calibri Light"/>
              </a:rPr>
              <a:t>NLIHC NM Network</a:t>
            </a:r>
            <a:endParaRPr lang="en-US"/>
          </a:p>
        </p:txBody>
      </p:sp>
      <p:sp>
        <p:nvSpPr>
          <p:cNvPr id="5" name="TextBox 4">
            <a:extLst>
              <a:ext uri="{FF2B5EF4-FFF2-40B4-BE49-F238E27FC236}">
                <a16:creationId xmlns:a16="http://schemas.microsoft.com/office/drawing/2014/main" id="{CB928FDE-1A82-8588-D57D-799C5AB34410}"/>
              </a:ext>
            </a:extLst>
          </p:cNvPr>
          <p:cNvSpPr txBox="1"/>
          <p:nvPr/>
        </p:nvSpPr>
        <p:spPr>
          <a:xfrm>
            <a:off x="8847250" y="2519934"/>
            <a:ext cx="3343561" cy="41985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
              <a:buChar char="•"/>
            </a:pPr>
            <a:r>
              <a:rPr lang="en-US" sz="2000" err="1">
                <a:ea typeface="Calibri"/>
                <a:cs typeface="Arial"/>
              </a:rPr>
              <a:t>Albuquer</a:t>
            </a:r>
            <a:r>
              <a:rPr lang="en-US" sz="2000">
                <a:ea typeface="Calibri"/>
                <a:cs typeface="Arial"/>
              </a:rPr>
              <a:t>que Affordable Housing Coalition</a:t>
            </a:r>
            <a:endParaRPr lang="en-US" sz="2000">
              <a:cs typeface="Arial"/>
            </a:endParaRPr>
          </a:p>
          <a:p>
            <a:pPr marL="228600" indent="-228600">
              <a:buFont typeface=""/>
              <a:buChar char="•"/>
            </a:pPr>
            <a:r>
              <a:rPr lang="en-US" sz="2000">
                <a:cs typeface="Arial"/>
              </a:rPr>
              <a:t>Albuquerque Health Care for the Homeless</a:t>
            </a:r>
            <a:endParaRPr lang="en-US" sz="2000">
              <a:ea typeface="Calibri"/>
              <a:cs typeface="Calibri"/>
            </a:endParaRPr>
          </a:p>
          <a:p>
            <a:pPr marL="228600" indent="-228600">
              <a:buFont typeface=""/>
              <a:buChar char="•"/>
            </a:pPr>
            <a:r>
              <a:rPr lang="en-US" sz="2000" err="1">
                <a:ea typeface="Calibri"/>
                <a:cs typeface="Arial"/>
              </a:rPr>
              <a:t>Cuidandos</a:t>
            </a:r>
            <a:r>
              <a:rPr lang="en-US" sz="2000">
                <a:ea typeface="Calibri"/>
                <a:cs typeface="Arial"/>
              </a:rPr>
              <a:t> Los </a:t>
            </a:r>
            <a:r>
              <a:rPr lang="en-US" sz="2000" err="1">
                <a:ea typeface="Calibri"/>
                <a:cs typeface="Arial"/>
              </a:rPr>
              <a:t>Niños</a:t>
            </a:r>
            <a:r>
              <a:rPr lang="en-US" sz="2000">
                <a:ea typeface="Calibri"/>
                <a:cs typeface="Arial"/>
              </a:rPr>
              <a:t>, Inc</a:t>
            </a:r>
          </a:p>
          <a:p>
            <a:pPr marL="228600" indent="-228600">
              <a:buFont typeface=""/>
              <a:buChar char="•"/>
            </a:pPr>
            <a:r>
              <a:rPr lang="en-US" sz="2000">
                <a:ea typeface="Calibri"/>
                <a:cs typeface="Arial"/>
              </a:rPr>
              <a:t>New Mexico Coalition to End Homelessness </a:t>
            </a:r>
          </a:p>
          <a:p>
            <a:pPr marL="228600" indent="-228600">
              <a:buFont typeface=""/>
              <a:buChar char="•"/>
            </a:pPr>
            <a:r>
              <a:rPr lang="en-US" sz="2000">
                <a:ea typeface="Calibri"/>
                <a:cs typeface="Arial"/>
              </a:rPr>
              <a:t>5 Total Individuals, LI Individuals, Students &amp;  Resident/Tenant/Student Associations</a:t>
            </a:r>
          </a:p>
          <a:p>
            <a:pPr marL="228600" indent="-228600">
              <a:buFont typeface=""/>
              <a:buChar char="•"/>
            </a:pPr>
            <a:r>
              <a:rPr lang="en-US" sz="2000" b="1">
                <a:solidFill>
                  <a:schemeClr val="accent1"/>
                </a:solidFill>
                <a:cs typeface="Arial"/>
              </a:rPr>
              <a:t>Let's Build Together! </a:t>
            </a:r>
            <a:endParaRPr lang="en-US" sz="2000">
              <a:solidFill>
                <a:schemeClr val="accent1"/>
              </a:solidFill>
              <a:ea typeface="Calibri"/>
              <a:cs typeface="Arial"/>
            </a:endParaRPr>
          </a:p>
          <a:p>
            <a:pPr>
              <a:lnSpc>
                <a:spcPts val="525"/>
              </a:lnSpc>
            </a:pPr>
            <a:r>
              <a:rPr lang="en-US" sz="700">
                <a:cs typeface="Segoe UI"/>
              </a:rPr>
              <a:t>​</a:t>
            </a:r>
            <a:endParaRPr lang="en-US" sz="700">
              <a:ea typeface="Calibri"/>
              <a:cs typeface="Segoe UI"/>
            </a:endParaRPr>
          </a:p>
          <a:p>
            <a:pPr marL="228600" indent="-228600">
              <a:buFont typeface=""/>
              <a:buChar char="•"/>
            </a:pPr>
            <a:endParaRPr lang="en-US">
              <a:latin typeface="Arial"/>
              <a:cs typeface="Arial"/>
            </a:endParaRPr>
          </a:p>
          <a:p>
            <a:pPr>
              <a:lnSpc>
                <a:spcPts val="525"/>
              </a:lnSpc>
            </a:pPr>
            <a:r>
              <a:rPr lang="en-US" sz="700">
                <a:cs typeface="Segoe UI"/>
              </a:rPr>
              <a:t>​</a:t>
            </a:r>
            <a:endParaRPr lang="en-US" sz="700">
              <a:ea typeface="Calibri"/>
              <a:cs typeface="Segoe UI"/>
            </a:endParaRPr>
          </a:p>
        </p:txBody>
      </p:sp>
    </p:spTree>
    <p:extLst>
      <p:ext uri="{BB962C8B-B14F-4D97-AF65-F5344CB8AC3E}">
        <p14:creationId xmlns:p14="http://schemas.microsoft.com/office/powerpoint/2010/main" val="14897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22C9BB2-8E61-A6E0-46E8-C3F5AA9823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489A2A-19AA-101E-40A1-10F5C9C69016}"/>
              </a:ext>
            </a:extLst>
          </p:cNvPr>
          <p:cNvSpPr>
            <a:spLocks noGrp="1"/>
          </p:cNvSpPr>
          <p:nvPr>
            <p:ph type="title"/>
          </p:nvPr>
        </p:nvSpPr>
        <p:spPr/>
        <p:txBody>
          <a:bodyPr lIns="91440" tIns="45720" rIns="91440" bIns="45720" anchor="b"/>
          <a:lstStyle/>
          <a:p>
            <a:r>
              <a:rPr lang="en-US" b="1">
                <a:solidFill>
                  <a:schemeClr val="accent1"/>
                </a:solidFill>
              </a:rPr>
              <a:t>Federal Policy Updates</a:t>
            </a:r>
            <a:endParaRPr lang="en-US">
              <a:solidFill>
                <a:schemeClr val="accent1"/>
              </a:solidFill>
            </a:endParaRPr>
          </a:p>
        </p:txBody>
      </p:sp>
      <p:sp>
        <p:nvSpPr>
          <p:cNvPr id="3" name="Text Placeholder 2">
            <a:extLst>
              <a:ext uri="{FF2B5EF4-FFF2-40B4-BE49-F238E27FC236}">
                <a16:creationId xmlns:a16="http://schemas.microsoft.com/office/drawing/2014/main" id="{A5AF39CE-9D2D-3855-B3FB-A2F54A7F4B3F}"/>
              </a:ext>
            </a:extLst>
          </p:cNvPr>
          <p:cNvSpPr>
            <a:spLocks noGrp="1"/>
          </p:cNvSpPr>
          <p:nvPr>
            <p:ph type="body" idx="1"/>
          </p:nvPr>
        </p:nvSpPr>
        <p:spPr/>
        <p:txBody>
          <a:bodyPr vert="horz" lIns="91440" tIns="45720" rIns="91440" bIns="45720" rtlCol="0" anchor="t">
            <a:normAutofit/>
          </a:bodyPr>
          <a:lstStyle/>
          <a:p>
            <a:r>
              <a:rPr lang="en-US">
                <a:solidFill>
                  <a:schemeClr val="accent4"/>
                </a:solidFill>
              </a:rPr>
              <a:t>What's going on?</a:t>
            </a:r>
          </a:p>
        </p:txBody>
      </p:sp>
    </p:spTree>
    <p:extLst>
      <p:ext uri="{BB962C8B-B14F-4D97-AF65-F5344CB8AC3E}">
        <p14:creationId xmlns:p14="http://schemas.microsoft.com/office/powerpoint/2010/main" val="997546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7C061-A194-893D-56D8-2AE19B30DBB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EF80ADD-C894-8091-A330-47A39DBDACF0}"/>
              </a:ext>
            </a:extLst>
          </p:cNvPr>
          <p:cNvSpPr>
            <a:spLocks noGrp="1"/>
          </p:cNvSpPr>
          <p:nvPr>
            <p:ph type="title"/>
          </p:nvPr>
        </p:nvSpPr>
        <p:spPr>
          <a:xfrm>
            <a:off x="428883" y="369640"/>
            <a:ext cx="11519608" cy="1023836"/>
          </a:xfrm>
        </p:spPr>
        <p:txBody>
          <a:bodyPr lIns="91440" tIns="45720" rIns="91440" bIns="45720" anchor="ctr"/>
          <a:lstStyle/>
          <a:p>
            <a:r>
              <a:rPr lang="en-US" b="1">
                <a:solidFill>
                  <a:srgbClr val="004A97"/>
                </a:solidFill>
                <a:ea typeface="+mj-lt"/>
                <a:cs typeface="+mj-lt"/>
              </a:rPr>
              <a:t>Forecasting November-December</a:t>
            </a:r>
            <a:endParaRPr lang="en-US">
              <a:ea typeface="Calibri Light"/>
              <a:cs typeface="Calibri Light"/>
            </a:endParaRPr>
          </a:p>
        </p:txBody>
      </p:sp>
      <p:sp>
        <p:nvSpPr>
          <p:cNvPr id="3" name="Content Placeholder 2">
            <a:extLst>
              <a:ext uri="{FF2B5EF4-FFF2-40B4-BE49-F238E27FC236}">
                <a16:creationId xmlns:a16="http://schemas.microsoft.com/office/drawing/2014/main" id="{99615BB6-13DD-DD90-52C5-B92C8899A77B}"/>
              </a:ext>
            </a:extLst>
          </p:cNvPr>
          <p:cNvSpPr>
            <a:spLocks noGrp="1"/>
          </p:cNvSpPr>
          <p:nvPr>
            <p:ph sz="quarter" idx="4"/>
          </p:nvPr>
        </p:nvSpPr>
        <p:spPr>
          <a:xfrm>
            <a:off x="282865" y="2167487"/>
            <a:ext cx="11628727" cy="4311401"/>
          </a:xfrm>
        </p:spPr>
        <p:txBody>
          <a:bodyPr vert="horz" lIns="91440" tIns="45720" rIns="91440" bIns="45720" rtlCol="0" anchor="t">
            <a:normAutofit/>
          </a:bodyPr>
          <a:lstStyle/>
          <a:p>
            <a:r>
              <a:rPr lang="en-US" b="1">
                <a:ea typeface="Calibri"/>
                <a:cs typeface="Calibri"/>
              </a:rPr>
              <a:t>Congress currently in recess until November 9th</a:t>
            </a:r>
            <a:endParaRPr lang="en-US">
              <a:ea typeface="Calibri"/>
              <a:cs typeface="Calibri"/>
            </a:endParaRPr>
          </a:p>
          <a:p>
            <a:pPr lvl="1"/>
            <a:r>
              <a:rPr lang="en-US">
                <a:ea typeface="Calibri"/>
                <a:cs typeface="Calibri"/>
              </a:rPr>
              <a:t>Before adjourning, Congress passed a continuing resolution (CR) through December 11 </a:t>
            </a:r>
          </a:p>
          <a:p>
            <a:pPr lvl="2"/>
            <a:r>
              <a:rPr lang="en-US">
                <a:ea typeface="Calibri"/>
                <a:cs typeface="Calibri"/>
              </a:rPr>
              <a:t>CR included a </a:t>
            </a:r>
            <a:r>
              <a:rPr lang="en-US" b="1">
                <a:solidFill>
                  <a:schemeClr val="accent1"/>
                </a:solidFill>
                <a:ea typeface="Calibri"/>
                <a:cs typeface="Calibri"/>
              </a:rPr>
              <a:t>temporary block of the OMB proposed rule</a:t>
            </a:r>
            <a:r>
              <a:rPr lang="en-US">
                <a:ea typeface="Calibri"/>
                <a:cs typeface="Calibri"/>
              </a:rPr>
              <a:t>, “Regulation for Federal Financial Assistance"</a:t>
            </a:r>
          </a:p>
          <a:p>
            <a:pPr lvl="2"/>
            <a:r>
              <a:rPr lang="en-US">
                <a:ea typeface="Calibri"/>
                <a:cs typeface="Calibri"/>
              </a:rPr>
              <a:t>CR included language clarifying PHAs can use funding for the Tenant Protection Voucher (TPV) account to transfer Emergency Housing Voucher (EHV) holders to new assistance  </a:t>
            </a:r>
            <a:br>
              <a:rPr lang="en-US">
                <a:ea typeface="Calibri"/>
                <a:cs typeface="Calibri"/>
              </a:rPr>
            </a:br>
            <a:endParaRPr lang="en-US">
              <a:ea typeface="Calibri"/>
              <a:cs typeface="Calibri"/>
            </a:endParaRPr>
          </a:p>
          <a:p>
            <a:r>
              <a:rPr lang="en-US" b="1">
                <a:ea typeface="Calibri"/>
                <a:cs typeface="Calibri"/>
              </a:rPr>
              <a:t>Congress will be </a:t>
            </a:r>
            <a:r>
              <a:rPr lang="en-US" b="1">
                <a:solidFill>
                  <a:schemeClr val="accent1"/>
                </a:solidFill>
                <a:ea typeface="Calibri"/>
                <a:cs typeface="Calibri"/>
              </a:rPr>
              <a:t>in session for just five weeks</a:t>
            </a:r>
            <a:r>
              <a:rPr lang="en-US" b="1">
                <a:ea typeface="Calibri"/>
                <a:cs typeface="Calibri"/>
              </a:rPr>
              <a:t> (until December 17/18) for the remainder of the 119th Congress </a:t>
            </a:r>
            <a:endParaRPr lang="en-US"/>
          </a:p>
          <a:p>
            <a:pPr lvl="1"/>
            <a:r>
              <a:rPr lang="en-US">
                <a:ea typeface="Calibri"/>
                <a:cs typeface="Calibri"/>
              </a:rPr>
              <a:t>End-of-Congress priorities will largely depend on the outcome of November elections</a:t>
            </a:r>
          </a:p>
        </p:txBody>
      </p:sp>
    </p:spTree>
    <p:extLst>
      <p:ext uri="{BB962C8B-B14F-4D97-AF65-F5344CB8AC3E}">
        <p14:creationId xmlns:p14="http://schemas.microsoft.com/office/powerpoint/2010/main" val="4079645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BCEFC-4F01-B3CB-F05D-988B3E77FB5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E9445FC-D3BC-A3BB-52AE-9364F03B8C1C}"/>
              </a:ext>
            </a:extLst>
          </p:cNvPr>
          <p:cNvSpPr>
            <a:spLocks noGrp="1"/>
          </p:cNvSpPr>
          <p:nvPr>
            <p:ph type="title"/>
          </p:nvPr>
        </p:nvSpPr>
        <p:spPr>
          <a:xfrm>
            <a:off x="238966" y="959977"/>
            <a:ext cx="11115126" cy="312300"/>
          </a:xfrm>
        </p:spPr>
        <p:txBody>
          <a:bodyPr lIns="91440" tIns="45720" rIns="91440" bIns="45720" anchor="ctr"/>
          <a:lstStyle/>
          <a:p>
            <a:r>
              <a:rPr lang="en-US" b="1">
                <a:solidFill>
                  <a:srgbClr val="004A97"/>
                </a:solidFill>
                <a:ea typeface="+mj-lt"/>
                <a:cs typeface="+mj-lt"/>
              </a:rPr>
              <a:t>Top NLIHC Priorities Right Now</a:t>
            </a:r>
            <a:endParaRPr lang="en-US">
              <a:ea typeface="Calibri Light"/>
              <a:cs typeface="Calibri Light"/>
            </a:endParaRPr>
          </a:p>
          <a:p>
            <a:endParaRPr lang="en-US" sz="4000" b="1">
              <a:ea typeface="Calibri Light"/>
              <a:cs typeface="Calibri Light"/>
            </a:endParaRPr>
          </a:p>
        </p:txBody>
      </p:sp>
      <p:sp>
        <p:nvSpPr>
          <p:cNvPr id="3" name="Content Placeholder 2">
            <a:extLst>
              <a:ext uri="{FF2B5EF4-FFF2-40B4-BE49-F238E27FC236}">
                <a16:creationId xmlns:a16="http://schemas.microsoft.com/office/drawing/2014/main" id="{DD93FE88-D600-544D-554B-F6997D4BD71A}"/>
              </a:ext>
            </a:extLst>
          </p:cNvPr>
          <p:cNvSpPr>
            <a:spLocks noGrp="1"/>
          </p:cNvSpPr>
          <p:nvPr>
            <p:ph sz="quarter" idx="4"/>
          </p:nvPr>
        </p:nvSpPr>
        <p:spPr>
          <a:xfrm>
            <a:off x="366296" y="2111338"/>
            <a:ext cx="11461867" cy="4745981"/>
          </a:xfrm>
        </p:spPr>
        <p:txBody>
          <a:bodyPr vert="horz" lIns="91440" tIns="45720" rIns="91440" bIns="45720" rtlCol="0" anchor="t">
            <a:normAutofit/>
          </a:bodyPr>
          <a:lstStyle/>
          <a:p>
            <a:r>
              <a:rPr lang="en-US" sz="2600" b="1">
                <a:solidFill>
                  <a:schemeClr val="accent1"/>
                </a:solidFill>
                <a:ea typeface="Calibri"/>
                <a:cs typeface="Calibri"/>
              </a:rPr>
              <a:t>Finalize FY27 spending bill for HUD programs</a:t>
            </a:r>
            <a:r>
              <a:rPr lang="en-US" sz="2600" b="1">
                <a:ea typeface="Calibri"/>
                <a:cs typeface="Calibri"/>
              </a:rPr>
              <a:t> </a:t>
            </a:r>
            <a:r>
              <a:rPr lang="en-US" sz="2600">
                <a:ea typeface="Calibri"/>
                <a:cs typeface="Calibri"/>
              </a:rPr>
              <a:t>with increased funding for rental and homelessness assistance, and language to ensure funding reaches communities as intended by Congress</a:t>
            </a:r>
          </a:p>
          <a:p>
            <a:pPr lvl="1"/>
            <a:r>
              <a:rPr lang="en-US" sz="2200">
                <a:ea typeface="Calibri"/>
                <a:cs typeface="Calibri"/>
              </a:rPr>
              <a:t>Sufficient funding to ensure full voucher renewals, and language protecting the CoC program from changes that would destabilize 97,000 people previously experiencing homelessness </a:t>
            </a:r>
          </a:p>
          <a:p>
            <a:pPr>
              <a:buFont typeface="Arial"/>
            </a:pPr>
            <a:r>
              <a:rPr lang="en-US" sz="2600" b="1">
                <a:solidFill>
                  <a:schemeClr val="accent1"/>
                </a:solidFill>
                <a:ea typeface="Calibri"/>
                <a:cs typeface="Calibri"/>
              </a:rPr>
              <a:t>Pass a disaster supplemental bill</a:t>
            </a:r>
            <a:r>
              <a:rPr lang="en-US" sz="2600" b="1">
                <a:ea typeface="Calibri"/>
                <a:cs typeface="Calibri"/>
              </a:rPr>
              <a:t> </a:t>
            </a:r>
            <a:r>
              <a:rPr lang="en-US" sz="2600">
                <a:ea typeface="Calibri"/>
                <a:cs typeface="Calibri"/>
              </a:rPr>
              <a:t>with funding for the CDBG-DR program </a:t>
            </a:r>
          </a:p>
          <a:p>
            <a:pPr>
              <a:buFont typeface="Arial"/>
            </a:pPr>
            <a:r>
              <a:rPr lang="en-US" sz="2600" b="1">
                <a:solidFill>
                  <a:schemeClr val="accent1"/>
                </a:solidFill>
                <a:ea typeface="Calibri"/>
                <a:cs typeface="Calibri"/>
              </a:rPr>
              <a:t>Permanently block the implementation</a:t>
            </a:r>
            <a:r>
              <a:rPr lang="en-US" sz="2600">
                <a:ea typeface="Calibri"/>
                <a:cs typeface="Calibri"/>
              </a:rPr>
              <a:t> of the OMB </a:t>
            </a:r>
            <a:r>
              <a:rPr lang="en-US" sz="2600">
                <a:ea typeface="Calibri"/>
                <a:cs typeface="Calibri"/>
                <a:hlinkClick r:id="rId3"/>
              </a:rPr>
              <a:t>NPRM</a:t>
            </a:r>
            <a:r>
              <a:rPr lang="en-US" sz="2600">
                <a:ea typeface="Calibri"/>
                <a:cs typeface="Calibri"/>
              </a:rPr>
              <a:t>, “Guidance for Federal Financial Assistance” </a:t>
            </a:r>
          </a:p>
          <a:p>
            <a:pPr>
              <a:buFont typeface="Arial"/>
            </a:pPr>
            <a:r>
              <a:rPr lang="en-US" sz="2600" b="1">
                <a:solidFill>
                  <a:schemeClr val="accent1"/>
                </a:solidFill>
                <a:ea typeface="Calibri"/>
                <a:cs typeface="Calibri"/>
              </a:rPr>
              <a:t>Protect Congressionally-appropriated funding</a:t>
            </a:r>
            <a:r>
              <a:rPr lang="en-US" sz="2600" b="1">
                <a:ea typeface="Calibri"/>
                <a:cs typeface="Calibri"/>
              </a:rPr>
              <a:t> </a:t>
            </a:r>
            <a:r>
              <a:rPr lang="en-US" sz="2600">
                <a:ea typeface="Calibri"/>
                <a:cs typeface="Calibri"/>
              </a:rPr>
              <a:t>from being rescinded, frozen, or otherwise withheld from communities by the executive branch</a:t>
            </a:r>
          </a:p>
          <a:p>
            <a:pPr marL="457200" lvl="1" indent="0">
              <a:buNone/>
            </a:pPr>
            <a:endParaRPr lang="en-US" sz="2200">
              <a:ea typeface="Calibri"/>
              <a:cs typeface="Calibri"/>
            </a:endParaRPr>
          </a:p>
        </p:txBody>
      </p:sp>
    </p:spTree>
    <p:extLst>
      <p:ext uri="{BB962C8B-B14F-4D97-AF65-F5344CB8AC3E}">
        <p14:creationId xmlns:p14="http://schemas.microsoft.com/office/powerpoint/2010/main" val="1328251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6EF8ECE-4AC2-2DE9-EAFF-46E3A6B34971}"/>
              </a:ext>
            </a:extLst>
          </p:cNvPr>
          <p:cNvSpPr>
            <a:spLocks noGrp="1"/>
          </p:cNvSpPr>
          <p:nvPr>
            <p:ph type="body" idx="1"/>
          </p:nvPr>
        </p:nvSpPr>
        <p:spPr>
          <a:xfrm>
            <a:off x="429735" y="2117684"/>
            <a:ext cx="10945958" cy="465260"/>
          </a:xfrm>
        </p:spPr>
        <p:txBody>
          <a:bodyPr>
            <a:noAutofit/>
          </a:bodyPr>
          <a:lstStyle/>
          <a:p>
            <a:r>
              <a:rPr lang="en-US" sz="2800">
                <a:solidFill>
                  <a:schemeClr val="accent1"/>
                </a:solidFill>
                <a:ea typeface="Calibri"/>
                <a:cs typeface="Calibri"/>
              </a:rPr>
              <a:t>It Passed! But What Now?</a:t>
            </a:r>
          </a:p>
        </p:txBody>
      </p:sp>
      <p:sp>
        <p:nvSpPr>
          <p:cNvPr id="3" name="Content Placeholder 2">
            <a:extLst>
              <a:ext uri="{FF2B5EF4-FFF2-40B4-BE49-F238E27FC236}">
                <a16:creationId xmlns:a16="http://schemas.microsoft.com/office/drawing/2014/main" id="{7133F857-FA0A-1A4C-E571-D43DCEFD6952}"/>
              </a:ext>
            </a:extLst>
          </p:cNvPr>
          <p:cNvSpPr>
            <a:spLocks noGrp="1"/>
          </p:cNvSpPr>
          <p:nvPr>
            <p:ph sz="half" idx="2"/>
          </p:nvPr>
        </p:nvSpPr>
        <p:spPr>
          <a:xfrm>
            <a:off x="424687" y="2687260"/>
            <a:ext cx="11335302" cy="2806522"/>
          </a:xfrm>
        </p:spPr>
        <p:txBody>
          <a:bodyPr vert="horz" lIns="91440" tIns="45720" rIns="91440" bIns="45720" rtlCol="0" anchor="t">
            <a:normAutofit/>
          </a:bodyPr>
          <a:lstStyle/>
          <a:p>
            <a:r>
              <a:rPr lang="en-US" b="1">
                <a:ea typeface="Calibri"/>
                <a:cs typeface="Calibri"/>
              </a:rPr>
              <a:t>Now we look towards implementation of these key priorities: </a:t>
            </a:r>
            <a:endParaRPr lang="en-US">
              <a:ea typeface="Calibri"/>
              <a:cs typeface="Calibri"/>
            </a:endParaRPr>
          </a:p>
          <a:p>
            <a:pPr lvl="1"/>
            <a:r>
              <a:rPr lang="en-US">
                <a:ea typeface="Calibri"/>
                <a:cs typeface="Calibri"/>
              </a:rPr>
              <a:t>Reforming Disaster Recovery Act – CDBG-DR funding formula, Congressional appropriations (via disaster supplemental and subsequent appropriations bills) </a:t>
            </a:r>
          </a:p>
          <a:p>
            <a:pPr lvl="1"/>
            <a:r>
              <a:rPr lang="en-US">
                <a:ea typeface="Calibri"/>
                <a:cs typeface="Calibri"/>
              </a:rPr>
              <a:t>Rural Housing Service Reform Act </a:t>
            </a:r>
          </a:p>
          <a:p>
            <a:pPr lvl="1"/>
            <a:r>
              <a:rPr lang="en-US">
                <a:ea typeface="Calibri"/>
                <a:cs typeface="Calibri"/>
              </a:rPr>
              <a:t>Provisions of Choice in Affordable Housing Act</a:t>
            </a:r>
          </a:p>
          <a:p>
            <a:pPr lvl="1"/>
            <a:r>
              <a:rPr lang="en-US">
                <a:ea typeface="Calibri"/>
                <a:cs typeface="Calibri"/>
              </a:rPr>
              <a:t>Implementation of RAD and MTW expansion – ensure tenant rights are recognized and upheld </a:t>
            </a:r>
          </a:p>
          <a:p>
            <a:endParaRPr lang="en-US">
              <a:ea typeface="Calibri"/>
              <a:cs typeface="Calibri"/>
            </a:endParaRPr>
          </a:p>
        </p:txBody>
      </p:sp>
      <p:sp>
        <p:nvSpPr>
          <p:cNvPr id="6" name="Title 5">
            <a:extLst>
              <a:ext uri="{FF2B5EF4-FFF2-40B4-BE49-F238E27FC236}">
                <a16:creationId xmlns:a16="http://schemas.microsoft.com/office/drawing/2014/main" id="{7A14B699-3A80-39FF-6D24-942358B84760}"/>
              </a:ext>
            </a:extLst>
          </p:cNvPr>
          <p:cNvSpPr>
            <a:spLocks noGrp="1"/>
          </p:cNvSpPr>
          <p:nvPr>
            <p:ph type="title"/>
          </p:nvPr>
        </p:nvSpPr>
        <p:spPr>
          <a:xfrm>
            <a:off x="423321" y="343307"/>
            <a:ext cx="10546843" cy="1023836"/>
          </a:xfrm>
        </p:spPr>
        <p:txBody>
          <a:bodyPr lIns="91440" tIns="45720" rIns="91440" bIns="45720" anchor="ctr"/>
          <a:lstStyle/>
          <a:p>
            <a:r>
              <a:rPr lang="en-US" b="1">
                <a:ea typeface="Calibri Light"/>
                <a:cs typeface="Calibri Light"/>
              </a:rPr>
              <a:t>21st Century Road to Housing Act</a:t>
            </a:r>
            <a:endParaRPr lang="en-US">
              <a:ea typeface="Calibri Light"/>
              <a:cs typeface="Calibri Light"/>
            </a:endParaRPr>
          </a:p>
        </p:txBody>
      </p:sp>
      <p:sp>
        <p:nvSpPr>
          <p:cNvPr id="10" name="Content Placeholder 2">
            <a:extLst>
              <a:ext uri="{FF2B5EF4-FFF2-40B4-BE49-F238E27FC236}">
                <a16:creationId xmlns:a16="http://schemas.microsoft.com/office/drawing/2014/main" id="{7733DBFA-FA94-B6C5-E2DB-80A5EDBCEA5F}"/>
              </a:ext>
            </a:extLst>
          </p:cNvPr>
          <p:cNvSpPr txBox="1">
            <a:spLocks/>
          </p:cNvSpPr>
          <p:nvPr/>
        </p:nvSpPr>
        <p:spPr>
          <a:xfrm>
            <a:off x="425181" y="5582521"/>
            <a:ext cx="11335302" cy="94496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ea typeface="Calibri"/>
                <a:cs typeface="Calibri"/>
              </a:rPr>
              <a:t>Discussion among Congressional Democrats about pursuing another housing bill (ROAD 2.0?)</a:t>
            </a:r>
            <a:endParaRPr lang="en-US">
              <a:ea typeface="Calibri"/>
              <a:cs typeface="Calibri"/>
            </a:endParaRPr>
          </a:p>
        </p:txBody>
      </p:sp>
    </p:spTree>
    <p:extLst>
      <p:ext uri="{BB962C8B-B14F-4D97-AF65-F5344CB8AC3E}">
        <p14:creationId xmlns:p14="http://schemas.microsoft.com/office/powerpoint/2010/main" val="8902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F8369-7453-F3CB-E02A-DF06E106E159}"/>
            </a:ext>
          </a:extLst>
        </p:cNvPr>
        <p:cNvGrpSpPr/>
        <p:nvPr/>
      </p:nvGrpSpPr>
      <p:grpSpPr>
        <a:xfrm>
          <a:off x="0" y="0"/>
          <a:ext cx="0" cy="0"/>
          <a:chOff x="0" y="0"/>
          <a:chExt cx="0" cy="0"/>
        </a:xfrm>
      </p:grpSpPr>
      <p:sp>
        <p:nvSpPr>
          <p:cNvPr id="21" name="Content Placeholder 20">
            <a:extLst>
              <a:ext uri="{FF2B5EF4-FFF2-40B4-BE49-F238E27FC236}">
                <a16:creationId xmlns:a16="http://schemas.microsoft.com/office/drawing/2014/main" id="{DDD4BA14-8752-9B86-91F4-33A44C2C2D47}"/>
              </a:ext>
            </a:extLst>
          </p:cNvPr>
          <p:cNvSpPr>
            <a:spLocks noGrp="1"/>
          </p:cNvSpPr>
          <p:nvPr>
            <p:ph sz="half" idx="2"/>
          </p:nvPr>
        </p:nvSpPr>
        <p:spPr>
          <a:xfrm>
            <a:off x="390171" y="1718665"/>
            <a:ext cx="11450357" cy="5043000"/>
          </a:xfrm>
        </p:spPr>
        <p:txBody>
          <a:bodyPr vert="horz" lIns="91440" tIns="45720" rIns="91440" bIns="45720" rtlCol="0" anchor="t">
            <a:normAutofit lnSpcReduction="10000"/>
          </a:bodyPr>
          <a:lstStyle/>
          <a:p>
            <a:pPr marL="0" indent="0">
              <a:buNone/>
            </a:pPr>
            <a:endParaRPr lang="en-US" b="1"/>
          </a:p>
          <a:p>
            <a:pPr marL="0" indent="0">
              <a:buNone/>
            </a:pPr>
            <a:r>
              <a:rPr lang="en-US" b="1">
                <a:solidFill>
                  <a:schemeClr val="accent1"/>
                </a:solidFill>
              </a:rPr>
              <a:t>Family Stability and Opportunity Vouchers Act </a:t>
            </a:r>
            <a:r>
              <a:rPr lang="en-US"/>
              <a:t>– co-sponsored by Sens. Todd Young (R-IN) and Chris Van Hollen (D-MD), Reps. Joe Neguse (D-CO) and Brian Fitzpatrick (R-PA) </a:t>
            </a:r>
            <a:endParaRPr lang="en-US">
              <a:ea typeface="Calibri"/>
              <a:cs typeface="Calibri"/>
            </a:endParaRPr>
          </a:p>
          <a:p>
            <a:pPr lvl="1"/>
            <a:r>
              <a:rPr lang="en-US"/>
              <a:t>Authorizes 250,000 new Housing Choice Vouchers plus housing counseling services for families with children younger than six years old  </a:t>
            </a:r>
          </a:p>
          <a:p>
            <a:pPr marL="0" indent="0">
              <a:buNone/>
            </a:pPr>
            <a:endParaRPr lang="en-US" b="1">
              <a:solidFill>
                <a:schemeClr val="accent1"/>
              </a:solidFill>
            </a:endParaRPr>
          </a:p>
          <a:p>
            <a:pPr marL="0" indent="0">
              <a:buNone/>
            </a:pPr>
            <a:r>
              <a:rPr lang="en-US" b="1">
                <a:solidFill>
                  <a:schemeClr val="accent1"/>
                </a:solidFill>
              </a:rPr>
              <a:t>Eviction Crisis Act</a:t>
            </a:r>
            <a:r>
              <a:rPr lang="en-US"/>
              <a:t> – co-sponsored by Sens. Todd Young (R-IN) and Michael Bennett (D-CO) </a:t>
            </a:r>
          </a:p>
          <a:p>
            <a:pPr lvl="1"/>
            <a:r>
              <a:rPr lang="en-US"/>
              <a:t>Creates a permanent Emergency Rental Assistance (ERA) program funded at $3 billion for people at risk of losing their housing because of an emergency expense </a:t>
            </a:r>
          </a:p>
          <a:p>
            <a:pPr lvl="1"/>
            <a:r>
              <a:rPr lang="en-US"/>
              <a:t>Funds eviction diversion and data collection to better understand the prevalence and impact of eviction</a:t>
            </a:r>
          </a:p>
          <a:p>
            <a:pPr lvl="1"/>
            <a:endParaRPr lang="en-US"/>
          </a:p>
          <a:p>
            <a:pPr lvl="1"/>
            <a:endParaRPr lang="en-US"/>
          </a:p>
          <a:p>
            <a:endParaRPr lang="en-US"/>
          </a:p>
          <a:p>
            <a:pPr marL="0" indent="0">
              <a:buNone/>
            </a:pPr>
            <a:endParaRPr lang="en-US"/>
          </a:p>
        </p:txBody>
      </p:sp>
      <p:sp>
        <p:nvSpPr>
          <p:cNvPr id="6" name="Title 5">
            <a:extLst>
              <a:ext uri="{FF2B5EF4-FFF2-40B4-BE49-F238E27FC236}">
                <a16:creationId xmlns:a16="http://schemas.microsoft.com/office/drawing/2014/main" id="{37484589-F761-55DF-C981-CF81CEBB2726}"/>
              </a:ext>
            </a:extLst>
          </p:cNvPr>
          <p:cNvSpPr>
            <a:spLocks noGrp="1"/>
          </p:cNvSpPr>
          <p:nvPr>
            <p:ph type="title"/>
          </p:nvPr>
        </p:nvSpPr>
        <p:spPr>
          <a:xfrm>
            <a:off x="423321" y="355213"/>
            <a:ext cx="10546843" cy="1023836"/>
          </a:xfrm>
        </p:spPr>
        <p:txBody>
          <a:bodyPr lIns="91440" tIns="45720" rIns="91440" bIns="45720" anchor="ctr"/>
          <a:lstStyle/>
          <a:p>
            <a:r>
              <a:rPr lang="en-US" b="1"/>
              <a:t>Two Priority Bills Reintroduced</a:t>
            </a:r>
            <a:endParaRPr lang="en-US" b="1">
              <a:ea typeface="Calibri Light"/>
              <a:cs typeface="Calibri Light"/>
            </a:endParaRPr>
          </a:p>
        </p:txBody>
      </p:sp>
    </p:spTree>
    <p:extLst>
      <p:ext uri="{BB962C8B-B14F-4D97-AF65-F5344CB8AC3E}">
        <p14:creationId xmlns:p14="http://schemas.microsoft.com/office/powerpoint/2010/main" val="2889096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white background with blue text&#10;&#10;AI-generated content may be incorrect.">
            <a:extLst>
              <a:ext uri="{FF2B5EF4-FFF2-40B4-BE49-F238E27FC236}">
                <a16:creationId xmlns:a16="http://schemas.microsoft.com/office/drawing/2014/main" id="{00F0C826-2199-0216-3306-E71F382B1CB0}"/>
              </a:ext>
            </a:extLst>
          </p:cNvPr>
          <p:cNvPicPr>
            <a:picLocks noChangeAspect="1"/>
          </p:cNvPicPr>
          <p:nvPr/>
        </p:nvPicPr>
        <p:blipFill>
          <a:blip r:embed="rId4"/>
          <a:stretch>
            <a:fillRect/>
          </a:stretch>
        </p:blipFill>
        <p:spPr>
          <a:xfrm>
            <a:off x="908188" y="2225538"/>
            <a:ext cx="4842843" cy="3157883"/>
          </a:xfrm>
          <a:prstGeom prst="rect">
            <a:avLst/>
          </a:prstGeom>
        </p:spPr>
      </p:pic>
      <p:pic>
        <p:nvPicPr>
          <p:cNvPr id="4" name="Picture 3">
            <a:extLst>
              <a:ext uri="{FF2B5EF4-FFF2-40B4-BE49-F238E27FC236}">
                <a16:creationId xmlns:a16="http://schemas.microsoft.com/office/drawing/2014/main" id="{69936E1F-4E75-968F-9D76-74FB862EB764}"/>
              </a:ext>
            </a:extLst>
          </p:cNvPr>
          <p:cNvPicPr>
            <a:picLocks noChangeAspect="1"/>
          </p:cNvPicPr>
          <p:nvPr/>
        </p:nvPicPr>
        <p:blipFill>
          <a:blip r:embed="rId5"/>
          <a:stretch>
            <a:fillRect/>
          </a:stretch>
        </p:blipFill>
        <p:spPr>
          <a:xfrm>
            <a:off x="7071693" y="1966774"/>
            <a:ext cx="3978966" cy="2328104"/>
          </a:xfrm>
          <a:prstGeom prst="rect">
            <a:avLst/>
          </a:prstGeom>
        </p:spPr>
      </p:pic>
      <p:pic>
        <p:nvPicPr>
          <p:cNvPr id="5" name="Picture 4" descr="A pie chart with numbers and text&#10;&#10;AI-generated content may be incorrect.">
            <a:extLst>
              <a:ext uri="{FF2B5EF4-FFF2-40B4-BE49-F238E27FC236}">
                <a16:creationId xmlns:a16="http://schemas.microsoft.com/office/drawing/2014/main" id="{A9DB4CC3-8CAE-2D5A-462F-D92DE356AF9B}"/>
              </a:ext>
            </a:extLst>
          </p:cNvPr>
          <p:cNvPicPr>
            <a:picLocks noChangeAspect="1"/>
          </p:cNvPicPr>
          <p:nvPr/>
        </p:nvPicPr>
        <p:blipFill>
          <a:blip r:embed="rId6"/>
          <a:stretch>
            <a:fillRect/>
          </a:stretch>
        </p:blipFill>
        <p:spPr>
          <a:xfrm>
            <a:off x="7070794" y="4531001"/>
            <a:ext cx="3980761" cy="2323825"/>
          </a:xfrm>
          <a:prstGeom prst="rect">
            <a:avLst/>
          </a:prstGeom>
        </p:spPr>
      </p:pic>
      <p:sp>
        <p:nvSpPr>
          <p:cNvPr id="6" name="TextBox 5">
            <a:extLst>
              <a:ext uri="{FF2B5EF4-FFF2-40B4-BE49-F238E27FC236}">
                <a16:creationId xmlns:a16="http://schemas.microsoft.com/office/drawing/2014/main" id="{CAEB85E6-B77D-0E27-9323-DC0F11A171B7}"/>
              </a:ext>
            </a:extLst>
          </p:cNvPr>
          <p:cNvSpPr txBox="1"/>
          <p:nvPr/>
        </p:nvSpPr>
        <p:spPr>
          <a:xfrm>
            <a:off x="287130" y="491435"/>
            <a:ext cx="9696173"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rgbClr val="004A97"/>
                </a:solidFill>
                <a:latin typeface="Calibri Light"/>
              </a:rPr>
              <a:t>Research on Housing Needs in NM</a:t>
            </a:r>
            <a:endParaRPr lang="en-US"/>
          </a:p>
          <a:p>
            <a:pPr algn="ctr"/>
            <a:endParaRPr lang="en-US"/>
          </a:p>
        </p:txBody>
      </p:sp>
    </p:spTree>
    <p:extLst>
      <p:ext uri="{BB962C8B-B14F-4D97-AF65-F5344CB8AC3E}">
        <p14:creationId xmlns:p14="http://schemas.microsoft.com/office/powerpoint/2010/main" val="183217971"/>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80E0033-64A8-1CC6-D257-0F3CBBF0A2EA}"/>
              </a:ext>
            </a:extLst>
          </p:cNvPr>
          <p:cNvPicPr>
            <a:picLocks noGrp="1" noChangeAspect="1"/>
          </p:cNvPicPr>
          <p:nvPr>
            <p:ph idx="1"/>
          </p:nvPr>
        </p:nvPicPr>
        <p:blipFill>
          <a:blip r:embed="rId2"/>
          <a:stretch>
            <a:fillRect/>
          </a:stretch>
        </p:blipFill>
        <p:spPr>
          <a:xfrm>
            <a:off x="9337665" y="2753004"/>
            <a:ext cx="2239929" cy="2222344"/>
          </a:xfrm>
          <a:prstGeom prst="rect">
            <a:avLst/>
          </a:prstGeom>
        </p:spPr>
      </p:pic>
      <p:sp>
        <p:nvSpPr>
          <p:cNvPr id="3" name="Title 2">
            <a:extLst>
              <a:ext uri="{FF2B5EF4-FFF2-40B4-BE49-F238E27FC236}">
                <a16:creationId xmlns:a16="http://schemas.microsoft.com/office/drawing/2014/main" id="{ECE62AEB-EC47-DDE9-7E8D-58EAC6ED46D7}"/>
              </a:ext>
            </a:extLst>
          </p:cNvPr>
          <p:cNvSpPr>
            <a:spLocks noGrp="1"/>
          </p:cNvSpPr>
          <p:nvPr>
            <p:ph type="title"/>
          </p:nvPr>
        </p:nvSpPr>
        <p:spPr>
          <a:xfrm>
            <a:off x="435227" y="402838"/>
            <a:ext cx="10546843" cy="1023836"/>
          </a:xfrm>
        </p:spPr>
        <p:txBody>
          <a:bodyPr lIns="91440" tIns="45720" rIns="91440" bIns="45720" anchor="ctr"/>
          <a:lstStyle/>
          <a:p>
            <a:r>
              <a:rPr lang="en-US" b="1">
                <a:ea typeface="Calibri Light"/>
                <a:cs typeface="Calibri Light"/>
              </a:rPr>
              <a:t>Take Action!</a:t>
            </a:r>
          </a:p>
        </p:txBody>
      </p:sp>
      <p:sp>
        <p:nvSpPr>
          <p:cNvPr id="6" name="TextBox 5">
            <a:extLst>
              <a:ext uri="{FF2B5EF4-FFF2-40B4-BE49-F238E27FC236}">
                <a16:creationId xmlns:a16="http://schemas.microsoft.com/office/drawing/2014/main" id="{57F72500-EE8A-DD40-79F9-C523C2336B40}"/>
              </a:ext>
            </a:extLst>
          </p:cNvPr>
          <p:cNvSpPr txBox="1"/>
          <p:nvPr/>
        </p:nvSpPr>
        <p:spPr>
          <a:xfrm>
            <a:off x="430161" y="2236838"/>
            <a:ext cx="8627805"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accent1"/>
                </a:solidFill>
                <a:ea typeface="Calibri"/>
                <a:cs typeface="Calibri"/>
              </a:rPr>
              <a:t>Join Us by:</a:t>
            </a:r>
            <a:r>
              <a:rPr lang="en-US" sz="2400" b="1">
                <a:ea typeface="Calibri"/>
                <a:cs typeface="Calibri"/>
              </a:rPr>
              <a:t> ​</a:t>
            </a:r>
          </a:p>
          <a:p>
            <a:pPr marL="285750" indent="-285750">
              <a:buFont typeface="Arial"/>
              <a:buChar char="•"/>
            </a:pPr>
            <a:r>
              <a:rPr lang="en-US" sz="2400" b="1">
                <a:solidFill>
                  <a:srgbClr val="333333"/>
                </a:solidFill>
                <a:ea typeface="+mn-lt"/>
                <a:cs typeface="+mn-lt"/>
              </a:rPr>
              <a:t>Emailing or calling your Member's offices</a:t>
            </a:r>
            <a:r>
              <a:rPr lang="en-US" sz="2400">
                <a:solidFill>
                  <a:srgbClr val="333333"/>
                </a:solidFill>
                <a:ea typeface="+mn-lt"/>
                <a:cs typeface="+mn-lt"/>
              </a:rPr>
              <a:t> to provide the highest possible funding for HUD’s affordable housing, homelessness, and community development programs.</a:t>
            </a:r>
          </a:p>
          <a:p>
            <a:pPr marL="285750" indent="-285750">
              <a:buFont typeface="Arial"/>
              <a:buChar char="•"/>
            </a:pPr>
            <a:r>
              <a:rPr lang="en-US" sz="2400" b="1">
                <a:solidFill>
                  <a:srgbClr val="333333"/>
                </a:solidFill>
                <a:ea typeface="+mn-lt"/>
                <a:cs typeface="+mn-lt"/>
              </a:rPr>
              <a:t>Sharing stories</a:t>
            </a:r>
            <a:r>
              <a:rPr lang="en-US" sz="2400">
                <a:solidFill>
                  <a:srgbClr val="333333"/>
                </a:solidFill>
                <a:ea typeface="+mn-lt"/>
                <a:cs typeface="+mn-lt"/>
              </a:rPr>
              <a:t> of those directly impacted by homelessness and housing instability. </a:t>
            </a:r>
          </a:p>
          <a:p>
            <a:pPr marL="285750" indent="-285750">
              <a:buFont typeface="Arial"/>
              <a:buChar char="•"/>
            </a:pPr>
            <a:r>
              <a:rPr lang="en-US" sz="2400" b="1">
                <a:solidFill>
                  <a:srgbClr val="333333"/>
                </a:solidFill>
                <a:ea typeface="+mn-lt"/>
                <a:cs typeface="+mn-lt"/>
              </a:rPr>
              <a:t>Join our organizational sign-on letter</a:t>
            </a:r>
            <a:r>
              <a:rPr lang="en-US" sz="2400">
                <a:solidFill>
                  <a:srgbClr val="333333"/>
                </a:solidFill>
                <a:ea typeface="+mn-lt"/>
                <a:cs typeface="+mn-lt"/>
              </a:rPr>
              <a:t> calling for the highest possible funding for HUD and USDA affordable housing, homelessness and, community development programs in any final FY27 spending bills. </a:t>
            </a:r>
            <a:endParaRPr lang="en-US" sz="2400">
              <a:solidFill>
                <a:srgbClr val="333333"/>
              </a:solidFill>
              <a:ea typeface="Calibri"/>
              <a:cs typeface="Calibri"/>
            </a:endParaRPr>
          </a:p>
        </p:txBody>
      </p:sp>
      <p:sp>
        <p:nvSpPr>
          <p:cNvPr id="7" name="TextBox 6">
            <a:extLst>
              <a:ext uri="{FF2B5EF4-FFF2-40B4-BE49-F238E27FC236}">
                <a16:creationId xmlns:a16="http://schemas.microsoft.com/office/drawing/2014/main" id="{E32DA65F-7E42-8778-458E-432A46230FEF}"/>
              </a:ext>
            </a:extLst>
          </p:cNvPr>
          <p:cNvSpPr txBox="1"/>
          <p:nvPr/>
        </p:nvSpPr>
        <p:spPr>
          <a:xfrm>
            <a:off x="9925108" y="4978926"/>
            <a:ext cx="164690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accent1"/>
                </a:solidFill>
                <a:ea typeface="Calibri"/>
                <a:cs typeface="Calibri"/>
              </a:rPr>
              <a:t>SCAN HERE</a:t>
            </a:r>
          </a:p>
        </p:txBody>
      </p:sp>
    </p:spTree>
    <p:extLst>
      <p:ext uri="{BB962C8B-B14F-4D97-AF65-F5344CB8AC3E}">
        <p14:creationId xmlns:p14="http://schemas.microsoft.com/office/powerpoint/2010/main" val="17131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A353C8B1-6227-75BD-2C15-77EC5558CF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90BCD4-2F8A-7395-0854-56B5908D23A7}"/>
              </a:ext>
            </a:extLst>
          </p:cNvPr>
          <p:cNvSpPr>
            <a:spLocks noGrp="1"/>
          </p:cNvSpPr>
          <p:nvPr>
            <p:ph type="title"/>
          </p:nvPr>
        </p:nvSpPr>
        <p:spPr/>
        <p:txBody>
          <a:bodyPr lIns="91440" tIns="45720" rIns="91440" bIns="45720" anchor="b"/>
          <a:lstStyle/>
          <a:p>
            <a:r>
              <a:rPr lang="en-US" b="1">
                <a:solidFill>
                  <a:schemeClr val="accent1"/>
                </a:solidFill>
              </a:rPr>
              <a:t>Other Ways to Engage</a:t>
            </a:r>
            <a:endParaRPr lang="en-US">
              <a:solidFill>
                <a:schemeClr val="accent1"/>
              </a:solidFill>
            </a:endParaRPr>
          </a:p>
        </p:txBody>
      </p:sp>
      <p:sp>
        <p:nvSpPr>
          <p:cNvPr id="3" name="Text Placeholder 2">
            <a:extLst>
              <a:ext uri="{FF2B5EF4-FFF2-40B4-BE49-F238E27FC236}">
                <a16:creationId xmlns:a16="http://schemas.microsoft.com/office/drawing/2014/main" id="{14D45CE2-A99E-DD44-B620-EC2299F96836}"/>
              </a:ext>
            </a:extLst>
          </p:cNvPr>
          <p:cNvSpPr>
            <a:spLocks noGrp="1"/>
          </p:cNvSpPr>
          <p:nvPr>
            <p:ph type="body" idx="1"/>
          </p:nvPr>
        </p:nvSpPr>
        <p:spPr/>
        <p:txBody>
          <a:bodyPr vert="horz" lIns="91440" tIns="45720" rIns="91440" bIns="45720" rtlCol="0" anchor="t">
            <a:normAutofit/>
          </a:bodyPr>
          <a:lstStyle/>
          <a:p>
            <a:r>
              <a:rPr lang="en-US" dirty="0">
                <a:solidFill>
                  <a:schemeClr val="accent4"/>
                </a:solidFill>
              </a:rPr>
              <a:t>H</a:t>
            </a:r>
            <a:r>
              <a:rPr lang="en-US">
                <a:solidFill>
                  <a:schemeClr val="accent4"/>
                </a:solidFill>
              </a:rPr>
              <a:t>ow else can we advance forward?</a:t>
            </a:r>
          </a:p>
        </p:txBody>
      </p:sp>
    </p:spTree>
    <p:extLst>
      <p:ext uri="{BB962C8B-B14F-4D97-AF65-F5344CB8AC3E}">
        <p14:creationId xmlns:p14="http://schemas.microsoft.com/office/powerpoint/2010/main" val="1260951111"/>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5435B-A119-8A4E-7728-B6C80F4F4E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231A60-442D-2772-EE8D-96F90343C2CE}"/>
              </a:ext>
            </a:extLst>
          </p:cNvPr>
          <p:cNvSpPr>
            <a:spLocks noGrp="1"/>
          </p:cNvSpPr>
          <p:nvPr>
            <p:ph type="title"/>
          </p:nvPr>
        </p:nvSpPr>
        <p:spPr/>
        <p:txBody>
          <a:bodyPr lIns="91440" tIns="45720" rIns="91440" bIns="45720" anchor="ctr"/>
          <a:lstStyle/>
          <a:p>
            <a:r>
              <a:rPr lang="en-US" b="1">
                <a:ea typeface="Calibri Light"/>
                <a:cs typeface="Calibri Light"/>
              </a:rPr>
              <a:t>Power-Building Work at NLIHC</a:t>
            </a:r>
            <a:endParaRPr lang="en-US"/>
          </a:p>
        </p:txBody>
      </p:sp>
      <p:pic>
        <p:nvPicPr>
          <p:cNvPr id="3" name="Picture 2">
            <a:extLst>
              <a:ext uri="{FF2B5EF4-FFF2-40B4-BE49-F238E27FC236}">
                <a16:creationId xmlns:a16="http://schemas.microsoft.com/office/drawing/2014/main" id="{46EFEA6C-8F69-8852-5F09-6AE3E5426CFA}"/>
              </a:ext>
            </a:extLst>
          </p:cNvPr>
          <p:cNvPicPr>
            <a:picLocks noChangeAspect="1"/>
          </p:cNvPicPr>
          <p:nvPr/>
        </p:nvPicPr>
        <p:blipFill>
          <a:blip r:embed="rId3"/>
          <a:srcRect b="-200"/>
          <a:stretch>
            <a:fillRect/>
          </a:stretch>
        </p:blipFill>
        <p:spPr>
          <a:xfrm>
            <a:off x="7315654" y="2226582"/>
            <a:ext cx="3584121" cy="3529712"/>
          </a:xfrm>
          <a:prstGeom prst="rect">
            <a:avLst/>
          </a:prstGeom>
        </p:spPr>
      </p:pic>
      <p:sp>
        <p:nvSpPr>
          <p:cNvPr id="4" name="TextBox 3">
            <a:extLst>
              <a:ext uri="{FF2B5EF4-FFF2-40B4-BE49-F238E27FC236}">
                <a16:creationId xmlns:a16="http://schemas.microsoft.com/office/drawing/2014/main" id="{2A88BD98-DEF5-5066-AAB0-C1BB6945D48A}"/>
              </a:ext>
            </a:extLst>
          </p:cNvPr>
          <p:cNvSpPr txBox="1"/>
          <p:nvPr/>
        </p:nvSpPr>
        <p:spPr>
          <a:xfrm>
            <a:off x="463378" y="2358080"/>
            <a:ext cx="7589108"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3200" b="1">
                <a:solidFill>
                  <a:schemeClr val="accent1"/>
                </a:solidFill>
                <a:ea typeface="Calibri"/>
                <a:cs typeface="Calibri"/>
              </a:rPr>
              <a:t>Support through:</a:t>
            </a:r>
            <a:r>
              <a:rPr lang="en-US" sz="2800" b="1">
                <a:solidFill>
                  <a:schemeClr val="accent1"/>
                </a:solidFill>
                <a:ea typeface="Calibri"/>
                <a:cs typeface="Calibri"/>
              </a:rPr>
              <a:t> </a:t>
            </a:r>
            <a:endParaRPr lang="en-US" b="1">
              <a:solidFill>
                <a:schemeClr val="accent1"/>
              </a:solidFill>
              <a:ea typeface="Calibri"/>
              <a:cs typeface="Calibri"/>
            </a:endParaRPr>
          </a:p>
          <a:p>
            <a:pPr marL="285750" indent="-285750">
              <a:buFont typeface="Arial"/>
              <a:buChar char="•"/>
            </a:pPr>
            <a:r>
              <a:rPr lang="en-US" sz="2800">
                <a:ea typeface="Calibri"/>
                <a:cs typeface="Calibri"/>
              </a:rPr>
              <a:t>Organizing Trainings </a:t>
            </a:r>
          </a:p>
          <a:p>
            <a:pPr marL="285750" indent="-285750">
              <a:buFont typeface="Arial"/>
              <a:buChar char="•"/>
            </a:pPr>
            <a:r>
              <a:rPr lang="en-US" sz="2800">
                <a:ea typeface="Calibri"/>
                <a:cs typeface="Calibri"/>
              </a:rPr>
              <a:t>Capacity-Building</a:t>
            </a:r>
          </a:p>
          <a:p>
            <a:pPr marL="285750" indent="-285750">
              <a:buFont typeface="Arial"/>
              <a:buChar char="•"/>
            </a:pPr>
            <a:r>
              <a:rPr lang="en-US" sz="2800">
                <a:ea typeface="Calibri"/>
                <a:cs typeface="Calibri"/>
              </a:rPr>
              <a:t>Technical Assistance</a:t>
            </a:r>
          </a:p>
          <a:p>
            <a:pPr marL="285750" indent="-285750">
              <a:buFont typeface="Arial"/>
              <a:buChar char="•"/>
            </a:pPr>
            <a:r>
              <a:rPr lang="en-US" sz="2800">
                <a:ea typeface="Calibri"/>
                <a:cs typeface="Calibri"/>
              </a:rPr>
              <a:t>Thought Partnership</a:t>
            </a:r>
          </a:p>
        </p:txBody>
      </p:sp>
    </p:spTree>
    <p:extLst>
      <p:ext uri="{BB962C8B-B14F-4D97-AF65-F5344CB8AC3E}">
        <p14:creationId xmlns:p14="http://schemas.microsoft.com/office/powerpoint/2010/main" val="2569582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F66EE-F65D-C1F9-8143-290EE5E9CCCE}"/>
            </a:ext>
          </a:extLst>
        </p:cNvPr>
        <p:cNvGrpSpPr/>
        <p:nvPr/>
      </p:nvGrpSpPr>
      <p:grpSpPr>
        <a:xfrm>
          <a:off x="0" y="0"/>
          <a:ext cx="0" cy="0"/>
          <a:chOff x="0" y="0"/>
          <a:chExt cx="0" cy="0"/>
        </a:xfrm>
      </p:grpSpPr>
      <p:pic>
        <p:nvPicPr>
          <p:cNvPr id="4" name="Picture 3" descr="A qr code with a white background&#10;&#10;AI-generated content may be incorrect.">
            <a:extLst>
              <a:ext uri="{FF2B5EF4-FFF2-40B4-BE49-F238E27FC236}">
                <a16:creationId xmlns:a16="http://schemas.microsoft.com/office/drawing/2014/main" id="{7B2EC25A-2F99-CB72-6BCE-B28CD7EDC46F}"/>
              </a:ext>
            </a:extLst>
          </p:cNvPr>
          <p:cNvPicPr>
            <a:picLocks noChangeAspect="1"/>
          </p:cNvPicPr>
          <p:nvPr/>
        </p:nvPicPr>
        <p:blipFill>
          <a:blip r:embed="rId3" cstate="print">
            <a:extLst>
              <a:ext uri="{28A0092B-C50C-407E-A947-70E740481C1C}">
                <a14:useLocalDpi xmlns:a14="http://schemas.microsoft.com/office/drawing/2010/main" val="0"/>
              </a:ext>
            </a:extLst>
          </a:blip>
          <a:srcRect l="5156" t="5484" r="4375" b="4985"/>
          <a:stretch>
            <a:fillRect/>
          </a:stretch>
        </p:blipFill>
        <p:spPr>
          <a:xfrm>
            <a:off x="9017875" y="2895343"/>
            <a:ext cx="3042746" cy="3011214"/>
          </a:xfrm>
          <a:prstGeom prst="rect">
            <a:avLst/>
          </a:prstGeom>
        </p:spPr>
      </p:pic>
      <p:sp>
        <p:nvSpPr>
          <p:cNvPr id="3" name="Title 2">
            <a:extLst>
              <a:ext uri="{FF2B5EF4-FFF2-40B4-BE49-F238E27FC236}">
                <a16:creationId xmlns:a16="http://schemas.microsoft.com/office/drawing/2014/main" id="{81B240A1-9176-64CA-B45F-6BF16F4FB3FF}"/>
              </a:ext>
            </a:extLst>
          </p:cNvPr>
          <p:cNvSpPr>
            <a:spLocks noGrp="1"/>
          </p:cNvSpPr>
          <p:nvPr>
            <p:ph type="title"/>
          </p:nvPr>
        </p:nvSpPr>
        <p:spPr/>
        <p:txBody>
          <a:bodyPr lIns="91440" tIns="45720" rIns="91440" bIns="45720" anchor="ctr"/>
          <a:lstStyle/>
          <a:p>
            <a:r>
              <a:rPr lang="en-US" b="1"/>
              <a:t>Stay </a:t>
            </a:r>
            <a:r>
              <a:rPr lang="en-US" b="1" err="1"/>
              <a:t>Connec</a:t>
            </a:r>
            <a:r>
              <a:rPr lang="en-US" b="1"/>
              <a:t>ted</a:t>
            </a:r>
            <a:endParaRPr lang="en-US" b="1">
              <a:ea typeface="Calibri Light"/>
              <a:cs typeface="Calibri Light"/>
            </a:endParaRPr>
          </a:p>
        </p:txBody>
      </p:sp>
      <p:sp>
        <p:nvSpPr>
          <p:cNvPr id="2" name="Content Placeholder 2">
            <a:extLst>
              <a:ext uri="{FF2B5EF4-FFF2-40B4-BE49-F238E27FC236}">
                <a16:creationId xmlns:a16="http://schemas.microsoft.com/office/drawing/2014/main" id="{82986D82-DE2A-DF4F-F5F6-5C8395A62304}"/>
              </a:ext>
            </a:extLst>
          </p:cNvPr>
          <p:cNvSpPr txBox="1">
            <a:spLocks/>
          </p:cNvSpPr>
          <p:nvPr/>
        </p:nvSpPr>
        <p:spPr>
          <a:xfrm>
            <a:off x="240054" y="2039815"/>
            <a:ext cx="8376710" cy="4582034"/>
          </a:xfrm>
          <a:prstGeom prst="rect">
            <a:avLst/>
          </a:prstGeom>
        </p:spPr>
        <p:txBody>
          <a:bodyPr lIns="91440" tIns="45720" rIns="91440" bIns="4572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20000"/>
              </a:lnSpc>
              <a:spcBef>
                <a:spcPts val="0"/>
              </a:spcBef>
              <a:spcAft>
                <a:spcPts val="800"/>
              </a:spcAft>
              <a:tabLst>
                <a:tab pos="1885950" algn="l"/>
              </a:tabLst>
            </a:pPr>
            <a:r>
              <a:rPr lang="en-US">
                <a:ea typeface="Calibri"/>
                <a:cs typeface="Calibri"/>
              </a:rPr>
              <a:t>Join bi-weekly webinars for federal policy updates</a:t>
            </a:r>
          </a:p>
          <a:p>
            <a:pPr marL="457200" indent="-457200">
              <a:lnSpc>
                <a:spcPct val="120000"/>
              </a:lnSpc>
              <a:spcBef>
                <a:spcPts val="0"/>
              </a:spcBef>
              <a:spcAft>
                <a:spcPts val="800"/>
              </a:spcAft>
              <a:tabLst>
                <a:tab pos="1885950" algn="l"/>
              </a:tabLst>
            </a:pPr>
            <a:r>
              <a:rPr lang="en-US">
                <a:ea typeface="Calibri"/>
                <a:cs typeface="Calibri"/>
              </a:rPr>
              <a:t>Sign-up for newsletters and action alerts</a:t>
            </a:r>
          </a:p>
          <a:p>
            <a:pPr marL="457200" indent="-457200">
              <a:lnSpc>
                <a:spcPct val="120000"/>
              </a:lnSpc>
              <a:spcBef>
                <a:spcPts val="0"/>
              </a:spcBef>
              <a:spcAft>
                <a:spcPts val="800"/>
              </a:spcAft>
              <a:tabLst>
                <a:tab pos="1885950" algn="l"/>
              </a:tabLst>
            </a:pPr>
            <a:r>
              <a:rPr lang="en-US">
                <a:ea typeface="Calibri"/>
                <a:cs typeface="Calibri"/>
              </a:rPr>
              <a:t>Download research reports and factsheets </a:t>
            </a:r>
            <a:r>
              <a:rPr lang="en-US" i="1">
                <a:solidFill>
                  <a:schemeClr val="accent1"/>
                </a:solidFill>
                <a:ea typeface="Calibri"/>
                <a:cs typeface="Calibri"/>
              </a:rPr>
              <a:t>(The Gap 2026 released March 5th!)</a:t>
            </a:r>
            <a:endParaRPr lang="en-US">
              <a:solidFill>
                <a:schemeClr val="accent1"/>
              </a:solidFill>
            </a:endParaRPr>
          </a:p>
          <a:p>
            <a:pPr marL="457200" indent="-457200">
              <a:lnSpc>
                <a:spcPct val="120000"/>
              </a:lnSpc>
              <a:spcBef>
                <a:spcPts val="0"/>
              </a:spcBef>
              <a:spcAft>
                <a:spcPts val="800"/>
              </a:spcAft>
              <a:tabLst>
                <a:tab pos="1885950" algn="l"/>
              </a:tabLst>
            </a:pPr>
            <a:r>
              <a:rPr lang="en-US">
                <a:ea typeface="Calibri"/>
                <a:cs typeface="Calibri"/>
              </a:rPr>
              <a:t>Follow @NLIHC on social media</a:t>
            </a:r>
            <a:endParaRPr lang="en-US">
              <a:solidFill>
                <a:srgbClr val="B3282D"/>
              </a:solidFill>
              <a:ea typeface="Calibri"/>
              <a:cs typeface="Calibri"/>
            </a:endParaRPr>
          </a:p>
          <a:p>
            <a:pPr marL="457200" indent="-457200">
              <a:lnSpc>
                <a:spcPct val="120000"/>
              </a:lnSpc>
              <a:spcBef>
                <a:spcPts val="0"/>
              </a:spcBef>
              <a:spcAft>
                <a:spcPts val="800"/>
              </a:spcAft>
              <a:tabLst>
                <a:tab pos="1885950" algn="l"/>
              </a:tabLst>
            </a:pPr>
            <a:r>
              <a:rPr lang="en-US">
                <a:ea typeface="Calibri"/>
                <a:cs typeface="Calibri"/>
              </a:rPr>
              <a:t>Join as a member – dues are pay what you want!</a:t>
            </a:r>
            <a:endParaRPr lang="en-US" b="1" u="sng">
              <a:solidFill>
                <a:schemeClr val="accent2"/>
              </a:solidFill>
              <a:ea typeface="Calibri"/>
              <a:cs typeface="Calibri"/>
            </a:endParaRPr>
          </a:p>
          <a:p>
            <a:pPr marL="457200" indent="-457200">
              <a:lnSpc>
                <a:spcPct val="120000"/>
              </a:lnSpc>
              <a:spcBef>
                <a:spcPts val="0"/>
              </a:spcBef>
              <a:spcAft>
                <a:spcPts val="800"/>
              </a:spcAft>
              <a:tabLst>
                <a:tab pos="1885950" algn="l"/>
              </a:tabLst>
            </a:pPr>
            <a:r>
              <a:rPr lang="en-US" b="1">
                <a:ea typeface="Calibri"/>
                <a:cs typeface="Calibri"/>
              </a:rPr>
              <a:t>Reach out anytime: Kenza</a:t>
            </a:r>
            <a:r>
              <a:rPr lang="en-US" b="1">
                <a:solidFill>
                  <a:srgbClr val="000000"/>
                </a:solidFill>
                <a:ea typeface="Calibri"/>
                <a:cs typeface="Calibri"/>
              </a:rPr>
              <a:t> </a:t>
            </a:r>
            <a:r>
              <a:rPr lang="en-US" b="1" err="1">
                <a:solidFill>
                  <a:srgbClr val="000000"/>
                </a:solidFill>
                <a:ea typeface="Calibri"/>
                <a:cs typeface="Calibri"/>
              </a:rPr>
              <a:t>Janati</a:t>
            </a:r>
            <a:r>
              <a:rPr lang="en-US" b="1">
                <a:solidFill>
                  <a:srgbClr val="000000"/>
                </a:solidFill>
                <a:ea typeface="Calibri"/>
                <a:cs typeface="Calibri"/>
              </a:rPr>
              <a:t> (kjanati@nlihc.org)</a:t>
            </a:r>
            <a:endParaRPr lang="en-US" b="1" u="sng">
              <a:solidFill>
                <a:schemeClr val="accent2"/>
              </a:solidFill>
              <a:ea typeface="Calibri"/>
              <a:cs typeface="Calibri"/>
            </a:endParaRPr>
          </a:p>
          <a:p>
            <a:pPr marL="0" indent="0">
              <a:lnSpc>
                <a:spcPct val="120000"/>
              </a:lnSpc>
              <a:spcBef>
                <a:spcPts val="0"/>
              </a:spcBef>
              <a:spcAft>
                <a:spcPts val="800"/>
              </a:spcAft>
              <a:buNone/>
              <a:tabLst>
                <a:tab pos="1885950" algn="l"/>
              </a:tabLst>
            </a:pPr>
            <a:r>
              <a:rPr lang="en-US" b="1">
                <a:ea typeface="Calibri"/>
                <a:cs typeface="Calibri"/>
              </a:rPr>
              <a:t>	 240-396-9505 x817</a:t>
            </a:r>
          </a:p>
          <a:p>
            <a:pPr lvl="4">
              <a:buNone/>
              <a:tabLst>
                <a:tab pos="1885950" algn="l"/>
              </a:tabLst>
            </a:pPr>
            <a:endParaRPr lang="en-US" b="1">
              <a:solidFill>
                <a:srgbClr val="000000"/>
              </a:solidFill>
              <a:ea typeface="Calibri"/>
              <a:cs typeface="Calibri"/>
            </a:endParaRPr>
          </a:p>
          <a:p>
            <a:pPr marL="0" indent="0">
              <a:lnSpc>
                <a:spcPct val="120000"/>
              </a:lnSpc>
              <a:spcBef>
                <a:spcPts val="0"/>
              </a:spcBef>
              <a:spcAft>
                <a:spcPts val="800"/>
              </a:spcAft>
              <a:buNone/>
              <a:tabLst>
                <a:tab pos="1885950" algn="l"/>
              </a:tabLst>
            </a:pPr>
            <a:endParaRPr lang="en-US" b="1" u="sng">
              <a:solidFill>
                <a:srgbClr val="004A97"/>
              </a:solidFill>
              <a:ea typeface="Calibri"/>
              <a:cs typeface="Calibri"/>
            </a:endParaRPr>
          </a:p>
          <a:p>
            <a:pPr marL="0" indent="0">
              <a:lnSpc>
                <a:spcPct val="120000"/>
              </a:lnSpc>
              <a:spcBef>
                <a:spcPts val="0"/>
              </a:spcBef>
              <a:spcAft>
                <a:spcPts val="800"/>
              </a:spcAft>
              <a:buNone/>
              <a:tabLst>
                <a:tab pos="1885950" algn="l"/>
              </a:tabLst>
            </a:pPr>
            <a:endParaRPr lang="en-US" b="1">
              <a:solidFill>
                <a:srgbClr val="000000"/>
              </a:solidFill>
              <a:ea typeface="Calibri"/>
              <a:cs typeface="Calibri"/>
            </a:endParaRPr>
          </a:p>
        </p:txBody>
      </p:sp>
      <p:sp>
        <p:nvSpPr>
          <p:cNvPr id="7" name="TextBox 6">
            <a:extLst>
              <a:ext uri="{FF2B5EF4-FFF2-40B4-BE49-F238E27FC236}">
                <a16:creationId xmlns:a16="http://schemas.microsoft.com/office/drawing/2014/main" id="{6A890189-AB43-CFF8-B687-33F8445D8A8B}"/>
              </a:ext>
            </a:extLst>
          </p:cNvPr>
          <p:cNvSpPr txBox="1"/>
          <p:nvPr/>
        </p:nvSpPr>
        <p:spPr>
          <a:xfrm>
            <a:off x="9215093" y="5906557"/>
            <a:ext cx="2648309" cy="400110"/>
          </a:xfrm>
          <a:prstGeom prst="rect">
            <a:avLst/>
          </a:prstGeom>
          <a:noFill/>
        </p:spPr>
        <p:txBody>
          <a:bodyPr wrap="square" rtlCol="0">
            <a:spAutoFit/>
          </a:bodyPr>
          <a:lstStyle/>
          <a:p>
            <a:r>
              <a:rPr lang="en-US" sz="2000" b="1" u="sng">
                <a:solidFill>
                  <a:srgbClr val="C00000"/>
                </a:solidFill>
              </a:rPr>
              <a:t>nlihc.org/membership</a:t>
            </a:r>
          </a:p>
        </p:txBody>
      </p:sp>
    </p:spTree>
    <p:extLst>
      <p:ext uri="{BB962C8B-B14F-4D97-AF65-F5344CB8AC3E}">
        <p14:creationId xmlns:p14="http://schemas.microsoft.com/office/powerpoint/2010/main" val="1089685112"/>
      </p:ext>
    </p:extLst>
  </p:cSld>
  <p:clrMapOvr>
    <a:masterClrMapping/>
  </p:clrMapOvr>
</p:sld>
</file>

<file path=ppt/theme/theme1.xml><?xml version="1.0" encoding="utf-8"?>
<a:theme xmlns:a="http://schemas.openxmlformats.org/drawingml/2006/main" name="Webinar Powerpoint_Template">
  <a:themeElements>
    <a:clrScheme name="NLIHC Theme">
      <a:dk1>
        <a:sysClr val="windowText" lastClr="000000"/>
      </a:dk1>
      <a:lt1>
        <a:sysClr val="window" lastClr="FFFFFF"/>
      </a:lt1>
      <a:dk2>
        <a:srgbClr val="44546A"/>
      </a:dk2>
      <a:lt2>
        <a:srgbClr val="E7E6E6"/>
      </a:lt2>
      <a:accent1>
        <a:srgbClr val="B3282D"/>
      </a:accent1>
      <a:accent2>
        <a:srgbClr val="004A97"/>
      </a:accent2>
      <a:accent3>
        <a:srgbClr val="CEC5A6"/>
      </a:accent3>
      <a:accent4>
        <a:srgbClr val="00A8E1"/>
      </a:accent4>
      <a:accent5>
        <a:srgbClr val="757070"/>
      </a:accent5>
      <a:accent6>
        <a:srgbClr val="00A8E1"/>
      </a:accent6>
      <a:hlink>
        <a:srgbClr val="004A97"/>
      </a:hlink>
      <a:folHlink>
        <a:srgbClr val="004A97"/>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LIHC_Presentation Template_Widescreen" id="{BCD6F375-F6E2-564D-95A9-73DD1BC6BE8B}" vid="{F886B9BC-6343-C24F-A6A3-E10427EE96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14</Slides>
  <Notes>10</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Webinar Powerpoint_Template</vt:lpstr>
      <vt:lpstr>NLIHC Federal Updates  AAHC Membership Meeting 11/4</vt:lpstr>
      <vt:lpstr>Today’s Outline </vt:lpstr>
      <vt:lpstr>NLIHC Mission</vt:lpstr>
      <vt:lpstr>NLIHC NM Network</vt:lpstr>
      <vt:lpstr>Federal Policy Updates</vt:lpstr>
      <vt:lpstr>Forecasting November-December</vt:lpstr>
      <vt:lpstr>Top NLIHC Priorities Right Now </vt:lpstr>
      <vt:lpstr>21st Century Road to Housing Act</vt:lpstr>
      <vt:lpstr>Two Priority Bills Reintroduced</vt:lpstr>
      <vt:lpstr>PowerPoint Presentation</vt:lpstr>
      <vt:lpstr>Take Action!</vt:lpstr>
      <vt:lpstr>Other Ways to Engage</vt:lpstr>
      <vt:lpstr>Power-Building Work at NLIHC</vt:lpstr>
      <vt:lpstr>Stay Connected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Tenant Power  for Federal Housing Advocacy </dc:title>
  <dc:creator/>
  <cp:revision>40</cp:revision>
  <dcterms:created xsi:type="dcterms:W3CDTF">2026-03-11T11:58:13Z</dcterms:created>
  <dcterms:modified xsi:type="dcterms:W3CDTF">2026-11-02T22:26:15Z</dcterms:modified>
</cp:coreProperties>
</file>